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1017" r:id="rId2"/>
    <p:sldId id="1075" r:id="rId3"/>
    <p:sldId id="1082" r:id="rId4"/>
    <p:sldId id="1083" r:id="rId5"/>
    <p:sldId id="260" r:id="rId6"/>
    <p:sldId id="993" r:id="rId7"/>
    <p:sldId id="259" r:id="rId8"/>
    <p:sldId id="1030" r:id="rId9"/>
    <p:sldId id="1029" r:id="rId10"/>
    <p:sldId id="262" r:id="rId11"/>
    <p:sldId id="1014" r:id="rId12"/>
    <p:sldId id="1015" r:id="rId13"/>
    <p:sldId id="999" r:id="rId14"/>
    <p:sldId id="1020" r:id="rId15"/>
    <p:sldId id="261" r:id="rId16"/>
    <p:sldId id="1016" r:id="rId17"/>
    <p:sldId id="291" r:id="rId18"/>
    <p:sldId id="1018" r:id="rId19"/>
    <p:sldId id="263" r:id="rId20"/>
    <p:sldId id="1022" r:id="rId21"/>
    <p:sldId id="1028" r:id="rId22"/>
    <p:sldId id="1032" r:id="rId23"/>
    <p:sldId id="1033" r:id="rId24"/>
    <p:sldId id="1038" r:id="rId25"/>
    <p:sldId id="1026" r:id="rId26"/>
    <p:sldId id="1045" r:id="rId27"/>
    <p:sldId id="1037" r:id="rId28"/>
    <p:sldId id="1039" r:id="rId29"/>
    <p:sldId id="1040" r:id="rId30"/>
    <p:sldId id="1043" r:id="rId31"/>
    <p:sldId id="1041" r:id="rId32"/>
    <p:sldId id="1046" r:id="rId33"/>
    <p:sldId id="1048" r:id="rId34"/>
    <p:sldId id="1047" r:id="rId35"/>
    <p:sldId id="1044" r:id="rId36"/>
    <p:sldId id="1050" r:id="rId37"/>
    <p:sldId id="1049" r:id="rId38"/>
    <p:sldId id="1051" r:id="rId39"/>
    <p:sldId id="1076" r:id="rId40"/>
    <p:sldId id="1080" r:id="rId41"/>
    <p:sldId id="1064" r:id="rId42"/>
    <p:sldId id="1054" r:id="rId43"/>
    <p:sldId id="1055" r:id="rId44"/>
    <p:sldId id="1079" r:id="rId45"/>
    <p:sldId id="1059" r:id="rId46"/>
    <p:sldId id="1058" r:id="rId47"/>
    <p:sldId id="303" r:id="rId48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9637"/>
    <a:srgbClr val="FFFFFF"/>
    <a:srgbClr val="025A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A3F624-5722-4EA5-861D-EDB082BB5619}" v="6" dt="2026-09-04T20:31:28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cuentro_2026\2025_12_19%20Tercer%20corredor%20y%20otras%20obra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ncuentro_2026\2025_12_19%20Tercer%20corredor%20y%20otras%20obr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UY"/>
              <a:t>Proyección de demanda anual [GWh]</a:t>
            </a:r>
          </a:p>
        </c:rich>
      </c:tx>
      <c:layout>
        <c:manualLayout>
          <c:xMode val="edge"/>
          <c:yMode val="edge"/>
          <c:x val="0.23922026230237703"/>
          <c:y val="1.6542597187758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419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Base</c:v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9"/>
              <c:layout>
                <c:manualLayout>
                  <c:x val="-3.9044621161492932E-2"/>
                  <c:y val="-0.147619102969292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E-4CF8-8196-D02B5868FC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419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Hoja1!$B$4:$B$23</c:f>
              <c:numCache>
                <c:formatCode>General</c:formatCode>
                <c:ptCount val="20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  <c:pt idx="5">
                  <c:v>2031</c:v>
                </c:pt>
                <c:pt idx="6">
                  <c:v>2032</c:v>
                </c:pt>
                <c:pt idx="7">
                  <c:v>2033</c:v>
                </c:pt>
                <c:pt idx="8">
                  <c:v>2034</c:v>
                </c:pt>
                <c:pt idx="9">
                  <c:v>2035</c:v>
                </c:pt>
                <c:pt idx="10">
                  <c:v>2036</c:v>
                </c:pt>
                <c:pt idx="11">
                  <c:v>2037</c:v>
                </c:pt>
                <c:pt idx="12">
                  <c:v>2038</c:v>
                </c:pt>
                <c:pt idx="13">
                  <c:v>2039</c:v>
                </c:pt>
                <c:pt idx="14">
                  <c:v>2040</c:v>
                </c:pt>
                <c:pt idx="15">
                  <c:v>2041</c:v>
                </c:pt>
                <c:pt idx="16">
                  <c:v>2042</c:v>
                </c:pt>
                <c:pt idx="17">
                  <c:v>2043</c:v>
                </c:pt>
                <c:pt idx="18">
                  <c:v>2044</c:v>
                </c:pt>
                <c:pt idx="19">
                  <c:v>2045</c:v>
                </c:pt>
              </c:numCache>
            </c:numRef>
          </c:cat>
          <c:val>
            <c:numRef>
              <c:f>Hoja1!$H$4:$H$23</c:f>
              <c:numCache>
                <c:formatCode>#,##0</c:formatCode>
                <c:ptCount val="20"/>
                <c:pt idx="0">
                  <c:v>13027</c:v>
                </c:pt>
                <c:pt idx="1">
                  <c:v>13693</c:v>
                </c:pt>
                <c:pt idx="2">
                  <c:v>14084</c:v>
                </c:pt>
                <c:pt idx="3">
                  <c:v>14492</c:v>
                </c:pt>
                <c:pt idx="4">
                  <c:v>14934</c:v>
                </c:pt>
                <c:pt idx="5">
                  <c:v>15375</c:v>
                </c:pt>
                <c:pt idx="6">
                  <c:v>15818</c:v>
                </c:pt>
                <c:pt idx="7">
                  <c:v>16256</c:v>
                </c:pt>
                <c:pt idx="8">
                  <c:v>16694</c:v>
                </c:pt>
                <c:pt idx="9">
                  <c:v>17130</c:v>
                </c:pt>
                <c:pt idx="10">
                  <c:v>17567</c:v>
                </c:pt>
                <c:pt idx="11">
                  <c:v>18009</c:v>
                </c:pt>
                <c:pt idx="12">
                  <c:v>18462</c:v>
                </c:pt>
                <c:pt idx="13">
                  <c:v>18918</c:v>
                </c:pt>
                <c:pt idx="14">
                  <c:v>19380</c:v>
                </c:pt>
                <c:pt idx="15">
                  <c:v>19844</c:v>
                </c:pt>
                <c:pt idx="16">
                  <c:v>20315</c:v>
                </c:pt>
                <c:pt idx="17">
                  <c:v>20784</c:v>
                </c:pt>
                <c:pt idx="18">
                  <c:v>21257</c:v>
                </c:pt>
                <c:pt idx="19">
                  <c:v>21731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E-435D-819D-313E9DC0B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89903"/>
        <c:axId val="162448623"/>
      </c:lineChart>
      <c:catAx>
        <c:axId val="1624899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419"/>
          </a:p>
        </c:txPr>
        <c:crossAx val="162448623"/>
        <c:crosses val="autoZero"/>
        <c:auto val="1"/>
        <c:lblAlgn val="ctr"/>
        <c:lblOffset val="100"/>
        <c:noMultiLvlLbl val="0"/>
      </c:catAx>
      <c:valAx>
        <c:axId val="162448623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419"/>
          </a:p>
        </c:txPr>
        <c:crossAx val="162489903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419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UY" sz="2000" dirty="0"/>
              <a:t>Necesidades de generación renovable [MW]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419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Hoja1!$I$3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Hoja1!$B$4:$B$23</c:f>
              <c:numCache>
                <c:formatCode>General</c:formatCode>
                <c:ptCount val="20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  <c:pt idx="5">
                  <c:v>2031</c:v>
                </c:pt>
                <c:pt idx="6">
                  <c:v>2032</c:v>
                </c:pt>
                <c:pt idx="7">
                  <c:v>2033</c:v>
                </c:pt>
                <c:pt idx="8">
                  <c:v>2034</c:v>
                </c:pt>
                <c:pt idx="9">
                  <c:v>2035</c:v>
                </c:pt>
                <c:pt idx="10">
                  <c:v>2036</c:v>
                </c:pt>
                <c:pt idx="11">
                  <c:v>2037</c:v>
                </c:pt>
                <c:pt idx="12">
                  <c:v>2038</c:v>
                </c:pt>
                <c:pt idx="13">
                  <c:v>2039</c:v>
                </c:pt>
                <c:pt idx="14">
                  <c:v>2040</c:v>
                </c:pt>
                <c:pt idx="15">
                  <c:v>2041</c:v>
                </c:pt>
                <c:pt idx="16">
                  <c:v>2042</c:v>
                </c:pt>
                <c:pt idx="17">
                  <c:v>2043</c:v>
                </c:pt>
                <c:pt idx="18">
                  <c:v>2044</c:v>
                </c:pt>
                <c:pt idx="19">
                  <c:v>2045</c:v>
                </c:pt>
              </c:numCache>
            </c:numRef>
          </c:cat>
          <c:val>
            <c:numRef>
              <c:f>Hoja1!$I$4:$I$23</c:f>
              <c:numCache>
                <c:formatCode>#,##0</c:formatCode>
                <c:ptCount val="20"/>
                <c:pt idx="0">
                  <c:v>0</c:v>
                </c:pt>
                <c:pt idx="1">
                  <c:v>150</c:v>
                </c:pt>
                <c:pt idx="2">
                  <c:v>225</c:v>
                </c:pt>
                <c:pt idx="3">
                  <c:v>375</c:v>
                </c:pt>
                <c:pt idx="4">
                  <c:v>525</c:v>
                </c:pt>
                <c:pt idx="5">
                  <c:v>600</c:v>
                </c:pt>
                <c:pt idx="6">
                  <c:v>675</c:v>
                </c:pt>
                <c:pt idx="7">
                  <c:v>675</c:v>
                </c:pt>
                <c:pt idx="8">
                  <c:v>750</c:v>
                </c:pt>
                <c:pt idx="9">
                  <c:v>750</c:v>
                </c:pt>
                <c:pt idx="10">
                  <c:v>825</c:v>
                </c:pt>
                <c:pt idx="11">
                  <c:v>825</c:v>
                </c:pt>
                <c:pt idx="12">
                  <c:v>900</c:v>
                </c:pt>
                <c:pt idx="13">
                  <c:v>975</c:v>
                </c:pt>
                <c:pt idx="14">
                  <c:v>1050</c:v>
                </c:pt>
                <c:pt idx="15">
                  <c:v>1125</c:v>
                </c:pt>
                <c:pt idx="16">
                  <c:v>1125</c:v>
                </c:pt>
                <c:pt idx="17">
                  <c:v>1200</c:v>
                </c:pt>
                <c:pt idx="18">
                  <c:v>1275</c:v>
                </c:pt>
                <c:pt idx="19">
                  <c:v>1350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C-42D5-A986-51D6A96F1BFF}"/>
            </c:ext>
          </c:extLst>
        </c:ser>
        <c:ser>
          <c:idx val="1"/>
          <c:order val="1"/>
          <c:tx>
            <c:strRef>
              <c:f>Hoja1!$J$3</c:f>
              <c:strCache>
                <c:ptCount val="1"/>
                <c:pt idx="0">
                  <c:v>Eólica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Hoja1!$B$4:$B$23</c:f>
              <c:numCache>
                <c:formatCode>General</c:formatCode>
                <c:ptCount val="20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  <c:pt idx="4">
                  <c:v>2030</c:v>
                </c:pt>
                <c:pt idx="5">
                  <c:v>2031</c:v>
                </c:pt>
                <c:pt idx="6">
                  <c:v>2032</c:v>
                </c:pt>
                <c:pt idx="7">
                  <c:v>2033</c:v>
                </c:pt>
                <c:pt idx="8">
                  <c:v>2034</c:v>
                </c:pt>
                <c:pt idx="9">
                  <c:v>2035</c:v>
                </c:pt>
                <c:pt idx="10">
                  <c:v>2036</c:v>
                </c:pt>
                <c:pt idx="11">
                  <c:v>2037</c:v>
                </c:pt>
                <c:pt idx="12">
                  <c:v>2038</c:v>
                </c:pt>
                <c:pt idx="13">
                  <c:v>2039</c:v>
                </c:pt>
                <c:pt idx="14">
                  <c:v>2040</c:v>
                </c:pt>
                <c:pt idx="15">
                  <c:v>2041</c:v>
                </c:pt>
                <c:pt idx="16">
                  <c:v>2042</c:v>
                </c:pt>
                <c:pt idx="17">
                  <c:v>2043</c:v>
                </c:pt>
                <c:pt idx="18">
                  <c:v>2044</c:v>
                </c:pt>
                <c:pt idx="19">
                  <c:v>2045</c:v>
                </c:pt>
              </c:numCache>
            </c:numRef>
          </c:cat>
          <c:val>
            <c:numRef>
              <c:f>Hoja1!$J$4:$J$23</c:f>
              <c:numCache>
                <c:formatCode>#,##0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  <c:pt idx="5">
                  <c:v>263</c:v>
                </c:pt>
                <c:pt idx="6">
                  <c:v>338</c:v>
                </c:pt>
                <c:pt idx="7">
                  <c:v>413</c:v>
                </c:pt>
                <c:pt idx="8">
                  <c:v>563</c:v>
                </c:pt>
                <c:pt idx="9">
                  <c:v>675</c:v>
                </c:pt>
                <c:pt idx="10">
                  <c:v>788</c:v>
                </c:pt>
                <c:pt idx="11">
                  <c:v>975</c:v>
                </c:pt>
                <c:pt idx="12">
                  <c:v>1088</c:v>
                </c:pt>
                <c:pt idx="13">
                  <c:v>1238</c:v>
                </c:pt>
                <c:pt idx="14">
                  <c:v>1325</c:v>
                </c:pt>
                <c:pt idx="15">
                  <c:v>1538</c:v>
                </c:pt>
                <c:pt idx="16">
                  <c:v>1688</c:v>
                </c:pt>
                <c:pt idx="17">
                  <c:v>1875</c:v>
                </c:pt>
                <c:pt idx="18">
                  <c:v>1950</c:v>
                </c:pt>
                <c:pt idx="19">
                  <c:v>2288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3C-42D5-A986-51D6A96F1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8927327"/>
        <c:axId val="548936927"/>
      </c:barChart>
      <c:catAx>
        <c:axId val="5489273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419"/>
          </a:p>
        </c:txPr>
        <c:crossAx val="548936927"/>
        <c:crosses val="autoZero"/>
        <c:auto val="1"/>
        <c:lblAlgn val="ctr"/>
        <c:lblOffset val="100"/>
        <c:noMultiLvlLbl val="0"/>
      </c:catAx>
      <c:valAx>
        <c:axId val="54893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419"/>
          </a:p>
        </c:txPr>
        <c:crossAx val="5489273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419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419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3DF2A-B15E-41C7-8AC6-66EADD9FFB26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EC0DF-23E2-45BD-A410-9347593C8E3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6076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761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3A65F-842E-6BBA-6058-69F1A05E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16380E-B353-9C20-1F93-AAECB378E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D2BE871-B5E7-E98D-AB6B-1CA3BF850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EBC4AD-1E23-C5A6-22FC-85CFB99B1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3173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877D2-413D-2885-83B8-0969BEC54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A29C5F-80FB-5855-46E2-3E2050587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471BAD6-B9C4-E1BF-F00F-799268BF3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116A40-B41E-9E9B-22B0-5D575ED1F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79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81BC6-C575-2731-9ECE-7B3B3F626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1530AB-0814-BDFC-4C8B-476AE0228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F3EACE-76A6-4769-F6BA-7A068204B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841055-9939-0086-302C-D40FA1C4C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513DCD-F61E-C996-BA75-2994DD83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1702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686207-17C8-6621-42EC-E9E892D5B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72B033-79E4-BC89-B6E3-8540CA74A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E3B3B8-549A-75E7-7183-DC5061129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4930A3-4194-1291-7D8E-23E317C7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DABE49-021D-56B0-2BE0-EDC1DE7AD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2220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795B0-97F1-1686-532A-AF537EBFE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BD2570-427D-7604-AFAF-03FA60F27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D0E7BC-9446-D724-710F-0F294F14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56D34C-1CB2-06E6-3397-876989397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FC1AAC-C2BA-35D1-D2D4-E7B496FC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8711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34C6E-97DF-788E-365B-9DA23AE0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924EE2-5D42-54EF-9528-D1D3EA40C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9EA973-85FA-32AE-C838-850E3A2B7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05DF0B-BA66-8C0B-DC4A-8AD8BA7A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CA883B-9438-33BB-FA7D-59AEC5E9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664016-1966-820D-742A-963CBF6CC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6008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7756C-245D-12A7-FC0B-59FD9702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8883D6-8488-AF5D-9054-CC045F3FA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2FC296-2294-0575-2674-9FA399874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840933-25A7-0F73-A9BD-1CB08D4EED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D40BF15-DEEE-ABDB-36DF-6FC26096F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5038E72-FE98-2598-9D9D-A60101477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4F2DA4C-3B18-2F4C-5517-36AD12FB0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E3711B-3EC2-B5BB-C163-E471570B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940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8E053-6B6B-3783-DF56-871C68AD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BC5017-47FB-2407-6511-5C2935555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3E0767-2281-784E-2B44-44FD4EAF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24CFC1-EF49-F3A0-98F2-52C07A8D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53260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rgbClr val="025A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95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1111E-3F2E-378A-19C5-C88083D6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4C870D-7FA1-8F01-D6A9-56683C77A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E44217-FC0A-9AAB-4E71-D64286FF4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4A1EE4-C647-BBD1-C008-741E46831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6975BE0-EF01-0942-9171-801EEE706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2FDECB-5FB3-C611-F297-BB57909B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73405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60881-B5DE-AC05-7DA6-F1ACF6504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BF5CB0A-2B60-B02F-D177-CE28B66C45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4C5492-5E2C-64B4-C761-BBAFACBED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F17C86-DD85-CE8E-1CA9-D84F3761B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64E914-661C-0F2F-6314-79A194A9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58F5D1-F97F-586A-3752-18475A58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8899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67361-A051-20FC-7FA4-69C77BD5C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4F8938-9699-F156-AF63-37BFF6286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2C79D-AAE4-E7D8-15D3-B25513DE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805244-3DCA-9E0C-1AB2-D07574AF3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7B2EC5-879A-F6AD-5A86-1D4A9BDC3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5681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06DF90-ED31-672F-16D1-C8F426B3D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BB55D4-EB68-433E-6C29-3EB640418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DC4827-0745-98FE-8828-7D4754287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F2BFD-4BF1-4949-8507-E1AC7D49A93A}" type="datetimeFigureOut">
              <a:rPr lang="es-UY" smtClean="0"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FEAB2B-6B92-71F9-8DA7-6177BCD6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3B9409-2803-E9E7-B389-ECE1A5C2D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D57E3-5C07-4D2E-90D9-7BD58069D17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612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A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ED05FB7-51D9-4A1C-26C5-643B4790E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UY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95DA93-0CBB-4B4C-7049-7ACBF738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DAFF58-F1EF-C9F4-5F4A-6576F6E16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defRPr>
            </a:lvl1pPr>
          </a:lstStyle>
          <a:p>
            <a:fld id="{63FF2BFD-4BF1-4949-8507-E1AC7D49A93A}" type="datetimeFigureOut">
              <a:rPr lang="es-UY" smtClean="0"/>
              <a:pPr/>
              <a:t>09/09/2026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4A96D4-0644-3251-0C6E-8D6F60792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FAD948-D255-DABA-5BFF-B4579FFC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defRPr>
            </a:lvl1pPr>
          </a:lstStyle>
          <a:p>
            <a:fld id="{9FAD57E3-5C07-4D2E-90D9-7BD58069D174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0730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72" panose="020B0503030000000003" pitchFamily="34" charset="0"/>
          <a:ea typeface="+mj-ea"/>
          <a:cs typeface="72" panose="020B05030300000000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72" panose="020B0503030000000003" pitchFamily="34" charset="0"/>
          <a:ea typeface="+mn-ea"/>
          <a:cs typeface="72" panose="020B05030300000000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72" panose="020B0503030000000003" pitchFamily="34" charset="0"/>
          <a:ea typeface="+mn-ea"/>
          <a:cs typeface="72" panose="020B05030300000000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72" panose="020B0503030000000003" pitchFamily="34" charset="0"/>
          <a:ea typeface="+mn-ea"/>
          <a:cs typeface="72" panose="020B05030300000000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72" panose="020B0503030000000003" pitchFamily="34" charset="0"/>
          <a:ea typeface="+mn-ea"/>
          <a:cs typeface="72" panose="020B05030300000000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72" panose="020B0503030000000003" pitchFamily="34" charset="0"/>
          <a:ea typeface="+mn-ea"/>
          <a:cs typeface="72" panose="020B05030300000000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.sv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8.jpeg"/><Relationship Id="rId7" Type="http://schemas.openxmlformats.org/officeDocument/2006/relationships/image" Target="../media/image20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5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79B402F-9177-BBD8-C552-B0689BAB4E1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11430"/>
            <a:ext cx="12200575" cy="6858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653548" y="1195609"/>
            <a:ext cx="9420852" cy="4466783"/>
          </a:xfrm>
          <a:custGeom>
            <a:avLst/>
            <a:gdLst/>
            <a:ahLst/>
            <a:cxnLst/>
            <a:rect l="l" t="t" r="r" b="b"/>
            <a:pathLst>
              <a:path w="14131278" h="6700175">
                <a:moveTo>
                  <a:pt x="0" y="0"/>
                </a:moveTo>
                <a:lnTo>
                  <a:pt x="14131278" y="0"/>
                </a:lnTo>
                <a:lnTo>
                  <a:pt x="14131278" y="6700174"/>
                </a:lnTo>
                <a:lnTo>
                  <a:pt x="0" y="67001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1200"/>
          </a:p>
        </p:txBody>
      </p:sp>
      <p:sp>
        <p:nvSpPr>
          <p:cNvPr id="5" name="TextBox 5"/>
          <p:cNvSpPr txBox="1"/>
          <p:nvPr/>
        </p:nvSpPr>
        <p:spPr>
          <a:xfrm>
            <a:off x="2184401" y="2091162"/>
            <a:ext cx="8354051" cy="2373490"/>
          </a:xfrm>
          <a:prstGeom prst="rect">
            <a:avLst/>
          </a:prstGeom>
        </p:spPr>
        <p:txBody>
          <a:bodyPr wrap="square" lIns="0" tIns="0" rIns="0" bIns="0" rtlCol="0" anchor="t">
            <a:normAutofit fontScale="92500"/>
          </a:bodyPr>
          <a:lstStyle/>
          <a:p>
            <a:pPr algn="ctr"/>
            <a:r>
              <a:rPr lang="es-ES" sz="6874" dirty="0">
                <a:solidFill>
                  <a:schemeClr val="bg1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Proyecto Tercer Corredor de 500 kV</a:t>
            </a:r>
            <a:endParaRPr lang="es-UY" sz="6874" dirty="0">
              <a:solidFill>
                <a:schemeClr val="bg1"/>
              </a:solidFill>
              <a:latin typeface="72 Black" panose="020B0A04030603020204" pitchFamily="34" charset="0"/>
              <a:ea typeface="Fieldwork 1"/>
              <a:cs typeface="72 Black" panose="020B0A04030603020204" pitchFamily="34" charset="0"/>
              <a:sym typeface="Fieldwork 1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62359" y="4766839"/>
            <a:ext cx="5403230" cy="296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33"/>
              </a:lnSpc>
            </a:pPr>
            <a:r>
              <a:rPr lang="es-UY" sz="1931" b="1" dirty="0">
                <a:solidFill>
                  <a:srgbClr val="EDE9DC"/>
                </a:solidFill>
                <a:latin typeface="72" panose="020B0503030000000003" pitchFamily="34" charset="0"/>
                <a:ea typeface="Nunito Sans Bold Italics"/>
                <a:cs typeface="72" panose="020B0503030000000003" pitchFamily="34" charset="0"/>
                <a:sym typeface="Nunito Sans Bold Italics"/>
              </a:rPr>
              <a:t>Data Room - Setiembre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B245-4D01-F266-4CDB-4E403D746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CB85D3-B666-CCCE-8915-1F981185444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D02815-0704-B4B8-146B-CACD2208C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Proporcionar información del Proyecto del Tercer Corredor de 500kV.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Recibir inquietudes de antemano.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Facilitar vínculos empresariales con vista a la ejecución del proyecto.</a:t>
            </a:r>
            <a:endParaRPr lang="es-UY" sz="2400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8C933A6-F3AB-798C-59CA-258F37ECFD7A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DD1CC9F2-E92F-3E24-4A24-1B5B79BF0B80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0" name="Freeform 39">
                <a:extLst>
                  <a:ext uri="{FF2B5EF4-FFF2-40B4-BE49-F238E27FC236}">
                    <a16:creationId xmlns:a16="http://schemas.microsoft.com/office/drawing/2014/main" id="{9E097429-1E2B-18A5-410A-2079D0FC00C9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Objetivo Data Room</a:t>
                </a:r>
              </a:p>
            </p:txBody>
          </p:sp>
          <p:sp>
            <p:nvSpPr>
              <p:cNvPr id="11" name="TextBox 40">
                <a:extLst>
                  <a:ext uri="{FF2B5EF4-FFF2-40B4-BE49-F238E27FC236}">
                    <a16:creationId xmlns:a16="http://schemas.microsoft.com/office/drawing/2014/main" id="{B1CDE3BC-45A4-70A6-4A7B-B317E223F77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9" name="TextBox 49">
              <a:extLst>
                <a:ext uri="{FF2B5EF4-FFF2-40B4-BE49-F238E27FC236}">
                  <a16:creationId xmlns:a16="http://schemas.microsoft.com/office/drawing/2014/main" id="{954F4AE5-9AEE-B30A-6216-A1ECDE27F807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69A93132-74F4-E92A-10C5-2811AA2B5386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1253085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74E2CA9E-AC25-3A31-14E4-9D53A9ACE71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B966EC-C964-C80F-BEA1-1D69F12F1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99637"/>
              </a:buClr>
              <a:buFont typeface="Wingdings" panose="05000000000000000000" pitchFamily="2" charset="2"/>
              <a:buChar char="§"/>
            </a:pPr>
            <a:r>
              <a:rPr lang="es-ES" dirty="0"/>
              <a:t>La licitación y adjudicación posterior a las que se hacen referencia en este evento, no quedan vinculadas por los comentarios o información brindada durante esta sesión.</a:t>
            </a:r>
          </a:p>
          <a:p>
            <a:pPr>
              <a:buClr>
                <a:srgbClr val="F99637"/>
              </a:buClr>
              <a:buFont typeface="Wingdings" panose="05000000000000000000" pitchFamily="2" charset="2"/>
              <a:buChar char="§"/>
            </a:pPr>
            <a:r>
              <a:rPr lang="es-ES" dirty="0"/>
              <a:t>Aclaraciones, modificaciones o enmiendas al pliego de condiciones se formalizan únicamente a través de las reglas, mecanismos y canales oficiales incluidos en los mismos.</a:t>
            </a:r>
          </a:p>
          <a:p>
            <a:pPr>
              <a:buClr>
                <a:srgbClr val="F99637"/>
              </a:buClr>
              <a:buFont typeface="Wingdings" panose="05000000000000000000" pitchFamily="2" charset="2"/>
              <a:buChar char="§"/>
            </a:pPr>
            <a:r>
              <a:rPr lang="es-ES" dirty="0"/>
              <a:t>Este evento es independiente, no vinculante y no se constituye como parte de la licitación y el proceso de selección.</a:t>
            </a:r>
          </a:p>
          <a:p>
            <a:pPr>
              <a:buClr>
                <a:srgbClr val="F99637"/>
              </a:buClr>
              <a:buFont typeface="Wingdings" panose="05000000000000000000" pitchFamily="2" charset="2"/>
              <a:buChar char="§"/>
            </a:pPr>
            <a:endParaRPr lang="es-UY" dirty="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AC913A-3A37-6A31-6C5A-DF8CF7562F77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7AB1A5D-1285-147F-3088-DBFCE964295E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76399B76-B055-9CAB-90DD-F0679406A95D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2" name="Freeform 39">
                <a:extLst>
                  <a:ext uri="{FF2B5EF4-FFF2-40B4-BE49-F238E27FC236}">
                    <a16:creationId xmlns:a16="http://schemas.microsoft.com/office/drawing/2014/main" id="{5B8A2405-9601-6641-FB70-39A9347CFE39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Aclaraciones Previas</a:t>
                </a:r>
              </a:p>
            </p:txBody>
          </p:sp>
          <p:sp>
            <p:nvSpPr>
              <p:cNvPr id="13" name="TextBox 40">
                <a:extLst>
                  <a:ext uri="{FF2B5EF4-FFF2-40B4-BE49-F238E27FC236}">
                    <a16:creationId xmlns:a16="http://schemas.microsoft.com/office/drawing/2014/main" id="{6D99BC43-EB1D-27F7-82A5-7C64D91ADDF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1" name="TextBox 49">
              <a:extLst>
                <a:ext uri="{FF2B5EF4-FFF2-40B4-BE49-F238E27FC236}">
                  <a16:creationId xmlns:a16="http://schemas.microsoft.com/office/drawing/2014/main" id="{E121843E-0F03-4CF9-13D2-D28905C8CB90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08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15A66-C43A-7F83-2B74-D0655AC7B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17D64023-E761-ED2F-6AFE-08083D75C7D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7F22E79-AEF2-1F3A-409C-AA3B7861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Proyecto Tercer Corredor</a:t>
            </a:r>
            <a:endParaRPr lang="es-UY" b="1" dirty="0">
              <a:solidFill>
                <a:srgbClr val="F99637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657389-FD4D-08E7-7643-9FF5B706D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51FDCB48-A264-C408-A5E1-B5693C1059EC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838570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09827C9-93BB-2EF8-C6F5-83D37E70FEB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329432-2A42-7A8D-16D7-BCE38E9743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0822" y="2311401"/>
            <a:ext cx="9674325" cy="2476500"/>
          </a:xfr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None/>
            </a:pPr>
            <a:r>
              <a:rPr lang="es-ES" sz="3200" dirty="0"/>
              <a:t>El proyecto busca </a:t>
            </a:r>
            <a:r>
              <a:rPr lang="es-ES" sz="3200" dirty="0">
                <a:latin typeface="72 Black" panose="020B0A04030603020204" pitchFamily="34" charset="0"/>
                <a:cs typeface="72 Black" panose="020B0A04030603020204" pitchFamily="34" charset="0"/>
              </a:rPr>
              <a:t>transformar la red de 500 kV</a:t>
            </a:r>
            <a:r>
              <a:rPr lang="es-ES" sz="3200" dirty="0"/>
              <a:t>, que es la columna vertebral del sistema eléctrico uruguayo, pasando de una estructura radial-anillada a una </a:t>
            </a:r>
            <a:r>
              <a:rPr lang="es-ES" sz="3200" dirty="0">
                <a:latin typeface="72 Black" panose="020B0A04030603020204" pitchFamily="34" charset="0"/>
                <a:cs typeface="72 Black" panose="020B0A04030603020204" pitchFamily="34" charset="0"/>
              </a:rPr>
              <a:t>red de interconexión mallada</a:t>
            </a:r>
            <a:endParaRPr lang="es-UY" sz="3200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145C1987-96AE-9130-841D-E4308A35C6E6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274B1C9B-6280-BAD7-8DEA-10FFCC762293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0" name="Freeform 39">
                <a:extLst>
                  <a:ext uri="{FF2B5EF4-FFF2-40B4-BE49-F238E27FC236}">
                    <a16:creationId xmlns:a16="http://schemas.microsoft.com/office/drawing/2014/main" id="{3B60105C-28A1-D83D-7F63-462AA2AFA16D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Objetivo General del Proyecto</a:t>
                </a:r>
              </a:p>
            </p:txBody>
          </p:sp>
          <p:sp>
            <p:nvSpPr>
              <p:cNvPr id="11" name="TextBox 40">
                <a:extLst>
                  <a:ext uri="{FF2B5EF4-FFF2-40B4-BE49-F238E27FC236}">
                    <a16:creationId xmlns:a16="http://schemas.microsoft.com/office/drawing/2014/main" id="{8505C3F7-0964-366A-2D25-F32E275D4DE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9" name="TextBox 49">
              <a:extLst>
                <a:ext uri="{FF2B5EF4-FFF2-40B4-BE49-F238E27FC236}">
                  <a16:creationId xmlns:a16="http://schemas.microsoft.com/office/drawing/2014/main" id="{BFC8E5EB-671E-E33C-D201-D00280C2FD35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EEDB1725-4A98-7872-AA8F-BACD55CC9DFD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1152381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3BA3-AB30-F20E-E229-B41C87BE8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880032B-4062-C7AE-75E6-AAA70F200F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6" name="Group 19">
            <a:extLst>
              <a:ext uri="{FF2B5EF4-FFF2-40B4-BE49-F238E27FC236}">
                <a16:creationId xmlns:a16="http://schemas.microsoft.com/office/drawing/2014/main" id="{3E537DC5-1511-945C-3036-251C32C66265}"/>
              </a:ext>
            </a:extLst>
          </p:cNvPr>
          <p:cNvGrpSpPr/>
          <p:nvPr/>
        </p:nvGrpSpPr>
        <p:grpSpPr>
          <a:xfrm>
            <a:off x="298868" y="685801"/>
            <a:ext cx="3945542" cy="924123"/>
            <a:chOff x="-8424" y="0"/>
            <a:chExt cx="1980098" cy="301227"/>
          </a:xfrm>
        </p:grpSpPr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55947817-13FE-51A3-2C77-B2384E2EACC2}"/>
                </a:ext>
              </a:extLst>
            </p:cNvPr>
            <p:cNvSpPr/>
            <p:nvPr/>
          </p:nvSpPr>
          <p:spPr>
            <a:xfrm>
              <a:off x="0" y="0"/>
              <a:ext cx="1971674" cy="301227"/>
            </a:xfrm>
            <a:prstGeom prst="roundRect">
              <a:avLst>
                <a:gd name="adj" fmla="val 50000"/>
              </a:avLst>
            </a:prstGeom>
            <a:solidFill>
              <a:srgbClr val="FEFEFE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609660">
                <a:defRPr/>
              </a:pPr>
              <a:endParaRPr lang="es-UY" sz="1200" dirty="0">
                <a:solidFill>
                  <a:prstClr val="black"/>
                </a:solidFill>
                <a:latin typeface="72" panose="020B0503030000000003" pitchFamily="34" charset="0"/>
                <a:cs typeface="72" panose="020B0503030000000003" pitchFamily="34" charset="0"/>
              </a:endParaRPr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965144CD-6E88-48E2-E418-F6D3B5A5C17C}"/>
                </a:ext>
              </a:extLst>
            </p:cNvPr>
            <p:cNvSpPr txBox="1"/>
            <p:nvPr/>
          </p:nvSpPr>
          <p:spPr>
            <a:xfrm>
              <a:off x="-8424" y="35093"/>
              <a:ext cx="1971674" cy="263127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60">
                <a:lnSpc>
                  <a:spcPts val="3000"/>
                </a:lnSpc>
                <a:defRPr/>
              </a:pPr>
              <a:r>
                <a:rPr lang="es-UY" sz="3200" dirty="0">
                  <a:solidFill>
                    <a:srgbClr val="0061AF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Tercer corredor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D114E0ED-D241-C54F-A301-7FC58DE533C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62" y="88900"/>
            <a:ext cx="6894543" cy="6858000"/>
          </a:xfrm>
          <a:prstGeom prst="rect">
            <a:avLst/>
          </a:prstGeom>
        </p:spPr>
      </p:pic>
      <p:grpSp>
        <p:nvGrpSpPr>
          <p:cNvPr id="11" name="Group 19">
            <a:extLst>
              <a:ext uri="{FF2B5EF4-FFF2-40B4-BE49-F238E27FC236}">
                <a16:creationId xmlns:a16="http://schemas.microsoft.com/office/drawing/2014/main" id="{5C995BBF-850A-7ADE-5F64-A5BD599D8F56}"/>
              </a:ext>
            </a:extLst>
          </p:cNvPr>
          <p:cNvGrpSpPr/>
          <p:nvPr/>
        </p:nvGrpSpPr>
        <p:grpSpPr>
          <a:xfrm>
            <a:off x="3305524" y="1405144"/>
            <a:ext cx="1401841" cy="375484"/>
            <a:chOff x="-8424" y="-3007"/>
            <a:chExt cx="1980098" cy="304234"/>
          </a:xfrm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E6885A79-2733-A32C-3E41-D662F926C31C}"/>
                </a:ext>
              </a:extLst>
            </p:cNvPr>
            <p:cNvSpPr/>
            <p:nvPr/>
          </p:nvSpPr>
          <p:spPr>
            <a:xfrm>
              <a:off x="0" y="0"/>
              <a:ext cx="1971674" cy="301227"/>
            </a:xfrm>
            <a:prstGeom prst="roundRect">
              <a:avLst>
                <a:gd name="adj" fmla="val 50000"/>
              </a:avLst>
            </a:prstGeom>
            <a:solidFill>
              <a:srgbClr val="F99636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609660">
                <a:defRPr/>
              </a:pPr>
              <a:endParaRPr lang="es-UY" sz="1200" dirty="0">
                <a:solidFill>
                  <a:prstClr val="black"/>
                </a:solidFill>
                <a:latin typeface="72" panose="020B0503030000000003" pitchFamily="34" charset="0"/>
                <a:cs typeface="72" panose="020B0503030000000003" pitchFamily="34" charset="0"/>
              </a:endParaRP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6689ED0A-5B07-DF09-DA4F-A5A92E144CF8}"/>
                </a:ext>
              </a:extLst>
            </p:cNvPr>
            <p:cNvSpPr txBox="1"/>
            <p:nvPr/>
          </p:nvSpPr>
          <p:spPr>
            <a:xfrm>
              <a:off x="-8424" y="-3007"/>
              <a:ext cx="1971674" cy="301227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60">
                <a:defRPr/>
              </a:pPr>
              <a:r>
                <a:rPr lang="es-UY" dirty="0">
                  <a:solidFill>
                    <a:prstClr val="white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500 kV</a:t>
              </a:r>
            </a:p>
          </p:txBody>
        </p:sp>
      </p:grpSp>
      <p:sp>
        <p:nvSpPr>
          <p:cNvPr id="52" name="Freeform 5">
            <a:extLst>
              <a:ext uri="{FF2B5EF4-FFF2-40B4-BE49-F238E27FC236}">
                <a16:creationId xmlns:a16="http://schemas.microsoft.com/office/drawing/2014/main" id="{4FEDC045-870F-4F9F-B97B-A6E84B91DF23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C1814DD-50CF-E0A8-521C-5264615E4CA7}"/>
              </a:ext>
            </a:extLst>
          </p:cNvPr>
          <p:cNvGrpSpPr/>
          <p:nvPr/>
        </p:nvGrpSpPr>
        <p:grpSpPr>
          <a:xfrm>
            <a:off x="6870890" y="3643475"/>
            <a:ext cx="771602" cy="2577013"/>
            <a:chOff x="5337166" y="3557153"/>
            <a:chExt cx="771602" cy="2577013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5295721A-D86A-B6D2-DECF-7F7197C61EFD}"/>
                </a:ext>
              </a:extLst>
            </p:cNvPr>
            <p:cNvGrpSpPr/>
            <p:nvPr/>
          </p:nvGrpSpPr>
          <p:grpSpPr>
            <a:xfrm>
              <a:off x="5337166" y="3557153"/>
              <a:ext cx="747924" cy="2528837"/>
              <a:chOff x="5337166" y="3557153"/>
              <a:chExt cx="747924" cy="2528837"/>
            </a:xfrm>
          </p:grpSpPr>
          <p:grpSp>
            <p:nvGrpSpPr>
              <p:cNvPr id="24" name="Grupo 23">
                <a:extLst>
                  <a:ext uri="{FF2B5EF4-FFF2-40B4-BE49-F238E27FC236}">
                    <a16:creationId xmlns:a16="http://schemas.microsoft.com/office/drawing/2014/main" id="{E5BFA74C-64EA-9676-E119-53A0490EA36A}"/>
                  </a:ext>
                </a:extLst>
              </p:cNvPr>
              <p:cNvGrpSpPr/>
              <p:nvPr/>
            </p:nvGrpSpPr>
            <p:grpSpPr>
              <a:xfrm>
                <a:off x="5337166" y="3557153"/>
                <a:ext cx="747924" cy="2528837"/>
                <a:chOff x="5352440" y="3555999"/>
                <a:chExt cx="747924" cy="2528837"/>
              </a:xfrm>
            </p:grpSpPr>
            <p:cxnSp>
              <p:nvCxnSpPr>
                <p:cNvPr id="39" name="Conector recto 38">
                  <a:extLst>
                    <a:ext uri="{FF2B5EF4-FFF2-40B4-BE49-F238E27FC236}">
                      <a16:creationId xmlns:a16="http://schemas.microsoft.com/office/drawing/2014/main" id="{3E52EAF2-979F-738F-0AC5-1FFB5ADA1B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2440" y="3592042"/>
                  <a:ext cx="528318" cy="1972997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ector recto 39">
                  <a:extLst>
                    <a:ext uri="{FF2B5EF4-FFF2-40B4-BE49-F238E27FC236}">
                      <a16:creationId xmlns:a16="http://schemas.microsoft.com/office/drawing/2014/main" id="{A32959D5-811A-41BA-DA7D-9C55327739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31367" y="3555999"/>
                  <a:ext cx="668997" cy="2528837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ector recto 40">
                  <a:extLst>
                    <a:ext uri="{FF2B5EF4-FFF2-40B4-BE49-F238E27FC236}">
                      <a16:creationId xmlns:a16="http://schemas.microsoft.com/office/drawing/2014/main" id="{052C3814-E675-6443-9210-A678F34566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37200" y="5550055"/>
                  <a:ext cx="316178" cy="91177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ector recto 41">
                  <a:extLst>
                    <a:ext uri="{FF2B5EF4-FFF2-40B4-BE49-F238E27FC236}">
                      <a16:creationId xmlns:a16="http://schemas.microsoft.com/office/drawing/2014/main" id="{4A287855-BB22-8794-D1FC-396280D137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82538" y="5587229"/>
                  <a:ext cx="124483" cy="428258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9D35FA2C-027D-F071-93BF-659BD96807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64580" y="5613766"/>
                <a:ext cx="316178" cy="91177"/>
              </a:xfrm>
              <a:prstGeom prst="line">
                <a:avLst/>
              </a:prstGeom>
              <a:ln w="57150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B4F5D59-D695-30B4-938B-9348D618E092}"/>
                </a:ext>
              </a:extLst>
            </p:cNvPr>
            <p:cNvSpPr/>
            <p:nvPr/>
          </p:nvSpPr>
          <p:spPr>
            <a:xfrm>
              <a:off x="5964768" y="5990166"/>
              <a:ext cx="144000" cy="144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 dirty="0"/>
            </a:p>
          </p:txBody>
        </p:sp>
      </p:grpSp>
    </p:spTree>
    <p:extLst>
      <p:ext uri="{BB962C8B-B14F-4D97-AF65-F5344CB8AC3E}">
        <p14:creationId xmlns:p14="http://schemas.microsoft.com/office/powerpoint/2010/main" val="312843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EEE4226-2DD0-CFC2-0B61-529FCB081C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74D8D2-60E8-BDE9-E420-B49B1A8E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Garantizar el suministro:</a:t>
            </a:r>
            <a:r>
              <a:rPr lang="es-ES" sz="2400" dirty="0"/>
              <a:t> Asegurar la capacidad de red necesaria para absorber el crecimiento de la demanda vegetativa y la movilidad eléctrica, aumentando la confiabilidad de la red de 500 kV.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Habilitar la Segunda Transición Energética: </a:t>
            </a:r>
            <a:r>
              <a:rPr lang="es-ES" sz="2400" dirty="0"/>
              <a:t>Permitir la conexión de nueva generación renovable (principalmente solar y eólica) necesaria para descarbonizar el transporte y la industria.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Fomento productivo: </a:t>
            </a:r>
            <a:r>
              <a:rPr lang="es-ES" sz="2400" dirty="0"/>
              <a:t>Proveer la infraestructura necesaria para la instalación de emprendimientos intensivos en energía, como Data Centers y plantas de hidrógeno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ES" sz="2400" dirty="0"/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ES" sz="24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CC85A5F-2781-8AEB-0EF7-710661CFEEDA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432D9A2-2704-EC63-52B2-1B32960926FD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8" name="Freeform 39">
                <a:extLst>
                  <a:ext uri="{FF2B5EF4-FFF2-40B4-BE49-F238E27FC236}">
                    <a16:creationId xmlns:a16="http://schemas.microsoft.com/office/drawing/2014/main" id="{5F11E177-5C00-A2E8-3650-E78837366838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Objetivos Estratégicos</a:t>
                </a:r>
              </a:p>
            </p:txBody>
          </p:sp>
          <p:sp>
            <p:nvSpPr>
              <p:cNvPr id="9" name="TextBox 40">
                <a:extLst>
                  <a:ext uri="{FF2B5EF4-FFF2-40B4-BE49-F238E27FC236}">
                    <a16:creationId xmlns:a16="http://schemas.microsoft.com/office/drawing/2014/main" id="{BC10D806-EB7A-DF90-562A-A9771FFE489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7" name="TextBox 49">
              <a:extLst>
                <a:ext uri="{FF2B5EF4-FFF2-40B4-BE49-F238E27FC236}">
                  <a16:creationId xmlns:a16="http://schemas.microsoft.com/office/drawing/2014/main" id="{4309388C-6B71-54F5-AA50-CA80BCA4DB43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EF087836-18A2-1DBB-DAD4-722DDF17C036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15246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A77E3-5DB0-08CF-EAF1-311863708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6551655-CD1D-8ACF-12E3-C54BB840300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C6CB7729-CA87-231F-B095-6DC0FF52747B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1AD4451C-B104-5BCC-A8BB-076F5D845AAA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0" name="Freeform 39">
                <a:extLst>
                  <a:ext uri="{FF2B5EF4-FFF2-40B4-BE49-F238E27FC236}">
                    <a16:creationId xmlns:a16="http://schemas.microsoft.com/office/drawing/2014/main" id="{300E50D0-78AD-428C-E1B6-03ED1E29D524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Planes de Expansión de Transmisión</a:t>
                </a:r>
              </a:p>
            </p:txBody>
          </p:sp>
          <p:sp>
            <p:nvSpPr>
              <p:cNvPr id="11" name="TextBox 40">
                <a:extLst>
                  <a:ext uri="{FF2B5EF4-FFF2-40B4-BE49-F238E27FC236}">
                    <a16:creationId xmlns:a16="http://schemas.microsoft.com/office/drawing/2014/main" id="{D3D540BD-9089-3F8C-849C-E370BA996B6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9" name="TextBox 49">
              <a:extLst>
                <a:ext uri="{FF2B5EF4-FFF2-40B4-BE49-F238E27FC236}">
                  <a16:creationId xmlns:a16="http://schemas.microsoft.com/office/drawing/2014/main" id="{FF7C4F1A-CE1F-0D55-B86D-2C15E3745EC7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7FDDF137-11BE-5093-6937-5E05A62FB0F3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724821EB-E00F-1BCA-BFAD-42613CDD31D8}"/>
              </a:ext>
            </a:extLst>
          </p:cNvPr>
          <p:cNvSpPr/>
          <p:nvPr/>
        </p:nvSpPr>
        <p:spPr>
          <a:xfrm>
            <a:off x="1659200" y="2328660"/>
            <a:ext cx="4053457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latin typeface="72" panose="020B0503030000000003" pitchFamily="34" charset="0"/>
                <a:cs typeface="72" panose="020B0503030000000003" pitchFamily="34" charset="0"/>
              </a:rPr>
              <a:t>Crecimiento de la demanda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3F68E0F-4EAD-38F7-1BC4-1208A6F16040}"/>
              </a:ext>
            </a:extLst>
          </p:cNvPr>
          <p:cNvSpPr/>
          <p:nvPr/>
        </p:nvSpPr>
        <p:spPr>
          <a:xfrm>
            <a:off x="6727571" y="2328660"/>
            <a:ext cx="4053459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000" b="1" dirty="0">
                <a:latin typeface="72" panose="020B0503030000000003" pitchFamily="34" charset="0"/>
                <a:cs typeface="72" panose="020B0503030000000003" pitchFamily="34" charset="0"/>
              </a:rPr>
              <a:t>Incorporación de generación, Grandes Clientes e Interconexiones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C20B313-CDE8-FFAF-32A7-F87F27E2AABE}"/>
              </a:ext>
            </a:extLst>
          </p:cNvPr>
          <p:cNvSpPr/>
          <p:nvPr/>
        </p:nvSpPr>
        <p:spPr>
          <a:xfrm>
            <a:off x="1659200" y="4281737"/>
            <a:ext cx="4053459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>
                <a:latin typeface="72" panose="020B0503030000000003" pitchFamily="34" charset="0"/>
                <a:cs typeface="72" panose="020B0503030000000003" pitchFamily="34" charset="0"/>
              </a:rPr>
              <a:t>Confiabilidad y Calidad del suministro eléctrico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C4C0D61-2E4D-613B-981B-5BE03E30B858}"/>
              </a:ext>
            </a:extLst>
          </p:cNvPr>
          <p:cNvSpPr/>
          <p:nvPr/>
        </p:nvSpPr>
        <p:spPr>
          <a:xfrm>
            <a:off x="6669841" y="4346391"/>
            <a:ext cx="4053459" cy="1375526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72" panose="020B0503030000000003" pitchFamily="34" charset="0"/>
                <a:cs typeface="72" panose="020B0503030000000003" pitchFamily="34" charset="0"/>
              </a:rPr>
              <a:t>Acompañamiento de Planes de Distribución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F9B2AFAC-337E-DC72-3E13-6EF0396C8490}"/>
              </a:ext>
            </a:extLst>
          </p:cNvPr>
          <p:cNvSpPr>
            <a:spLocks noChangeAspect="1"/>
          </p:cNvSpPr>
          <p:nvPr/>
        </p:nvSpPr>
        <p:spPr>
          <a:xfrm>
            <a:off x="5028601" y="3409381"/>
            <a:ext cx="576000" cy="576000"/>
          </a:xfrm>
          <a:prstGeom prst="ellipse">
            <a:avLst/>
          </a:prstGeom>
          <a:solidFill>
            <a:srgbClr val="F99637"/>
          </a:solidFill>
          <a:ln>
            <a:solidFill>
              <a:srgbClr val="025A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UY" sz="2800" dirty="0">
                <a:solidFill>
                  <a:srgbClr val="025AAC"/>
                </a:solidFill>
                <a:latin typeface="72" panose="020B0503030000000003" pitchFamily="34" charset="0"/>
                <a:cs typeface="72" panose="020B0503030000000003" pitchFamily="34" charset="0"/>
                <a:sym typeface="Wingdings" panose="05000000000000000000" pitchFamily="2" charset="2"/>
              </a:rPr>
              <a:t></a:t>
            </a:r>
            <a:endParaRPr lang="es-UY" dirty="0">
              <a:solidFill>
                <a:srgbClr val="025AAC"/>
              </a:solidFill>
              <a:latin typeface="72" panose="020B0503030000000003" pitchFamily="34" charset="0"/>
              <a:cs typeface="72" panose="020B0503030000000003" pitchFamily="34" charset="0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AAB4C39-4A7D-26E9-33BB-7C401F9A73C0}"/>
              </a:ext>
            </a:extLst>
          </p:cNvPr>
          <p:cNvSpPr>
            <a:spLocks noChangeAspect="1"/>
          </p:cNvSpPr>
          <p:nvPr/>
        </p:nvSpPr>
        <p:spPr>
          <a:xfrm>
            <a:off x="5028601" y="5425958"/>
            <a:ext cx="576000" cy="576000"/>
          </a:xfrm>
          <a:prstGeom prst="ellipse">
            <a:avLst/>
          </a:prstGeom>
          <a:solidFill>
            <a:srgbClr val="F99637"/>
          </a:solidFill>
          <a:ln>
            <a:solidFill>
              <a:srgbClr val="025A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UY" sz="2800" dirty="0">
                <a:solidFill>
                  <a:srgbClr val="025AAC"/>
                </a:solidFill>
                <a:latin typeface="72" panose="020B0503030000000003" pitchFamily="34" charset="0"/>
                <a:cs typeface="72" panose="020B0503030000000003" pitchFamily="34" charset="0"/>
                <a:sym typeface="Wingdings" panose="05000000000000000000" pitchFamily="2" charset="2"/>
              </a:rPr>
              <a:t></a:t>
            </a:r>
            <a:endParaRPr lang="es-UY" dirty="0">
              <a:solidFill>
                <a:srgbClr val="025AAC"/>
              </a:solidFill>
              <a:latin typeface="72" panose="020B0503030000000003" pitchFamily="34" charset="0"/>
              <a:cs typeface="72" panose="020B0503030000000003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77DF76D-4460-9E6F-1647-E3C7944EF13C}"/>
              </a:ext>
            </a:extLst>
          </p:cNvPr>
          <p:cNvSpPr>
            <a:spLocks noChangeAspect="1"/>
          </p:cNvSpPr>
          <p:nvPr/>
        </p:nvSpPr>
        <p:spPr>
          <a:xfrm>
            <a:off x="9935301" y="3409381"/>
            <a:ext cx="576000" cy="576000"/>
          </a:xfrm>
          <a:prstGeom prst="ellipse">
            <a:avLst/>
          </a:prstGeom>
          <a:solidFill>
            <a:srgbClr val="F99637"/>
          </a:solidFill>
          <a:ln>
            <a:solidFill>
              <a:srgbClr val="025A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UY" sz="2800" dirty="0">
                <a:solidFill>
                  <a:srgbClr val="025AAC"/>
                </a:solidFill>
                <a:latin typeface="72" panose="020B0503030000000003" pitchFamily="34" charset="0"/>
                <a:cs typeface="72" panose="020B0503030000000003" pitchFamily="34" charset="0"/>
                <a:sym typeface="Wingdings" panose="05000000000000000000" pitchFamily="2" charset="2"/>
              </a:rPr>
              <a:t></a:t>
            </a:r>
            <a:endParaRPr lang="es-UY" dirty="0">
              <a:solidFill>
                <a:srgbClr val="025AAC"/>
              </a:solidFill>
              <a:latin typeface="72" panose="020B0503030000000003" pitchFamily="34" charset="0"/>
              <a:cs typeface="72" panose="020B050303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72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91499-5A83-9785-9613-BE4EF7E29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11A8CAE-67AC-6609-CA3B-5E13473C443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6F5633-F338-EC99-92AE-EAA4FC206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Saturación técnica: </a:t>
            </a:r>
            <a:r>
              <a:rPr lang="es-ES" sz="2400" dirty="0"/>
              <a:t>Los corredores actuales de 150 kV y 500 kV han llegado a su límite de capacidad.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Restricción a la demanda: </a:t>
            </a:r>
            <a:r>
              <a:rPr lang="es-ES" sz="2400" dirty="0"/>
              <a:t>Existe una limitación física real para instalar grandes demandas industriales en los nodos actuales, así como para atender el crecimiento proyectado de la demanda. 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Red vulnerable a contingencias: </a:t>
            </a:r>
            <a:r>
              <a:rPr lang="es-ES" sz="2400" dirty="0"/>
              <a:t>Al no ser una red mallada, el sistema tiene una menor capacidad de respuesta ante la salida de servicio de sus componentes principales.</a:t>
            </a:r>
            <a:endParaRPr lang="es-UY" sz="2400" dirty="0"/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UY" sz="24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5B06C7F-059E-3073-D6D1-F7CDBB935AA2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BDF5B5F-A8E5-B430-F471-D403E4ABC14F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8" name="Freeform 39">
                <a:extLst>
                  <a:ext uri="{FF2B5EF4-FFF2-40B4-BE49-F238E27FC236}">
                    <a16:creationId xmlns:a16="http://schemas.microsoft.com/office/drawing/2014/main" id="{196C3420-0FF3-E452-43F3-7BDCB84D8249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Definición de Problemas</a:t>
                </a:r>
              </a:p>
            </p:txBody>
          </p:sp>
          <p:sp>
            <p:nvSpPr>
              <p:cNvPr id="9" name="TextBox 40">
                <a:extLst>
                  <a:ext uri="{FF2B5EF4-FFF2-40B4-BE49-F238E27FC236}">
                    <a16:creationId xmlns:a16="http://schemas.microsoft.com/office/drawing/2014/main" id="{F0E08B5A-A2DA-2016-B799-1B07C028723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7" name="TextBox 49">
              <a:extLst>
                <a:ext uri="{FF2B5EF4-FFF2-40B4-BE49-F238E27FC236}">
                  <a16:creationId xmlns:a16="http://schemas.microsoft.com/office/drawing/2014/main" id="{F4AE9725-F565-E1FB-6E55-A7D8E6FB5363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7B9A216F-F750-EECF-283B-B7C6C72E17C1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261145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CDDCDF9-A921-FABD-189E-FD82E4AC5C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BF63F62-1589-B7B3-A6B2-DA6450128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Saturación técnica de red existente</a:t>
            </a:r>
            <a:endParaRPr lang="es-UY" b="1" dirty="0">
              <a:solidFill>
                <a:srgbClr val="F99637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AD5846B-8CB0-917E-265B-14D2E07BE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F990232-495E-A248-3995-EF5A3A4F655D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23694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6D5AEB2-A2F3-6DAE-A6F8-10A18BDD41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61" name="Group 19">
            <a:extLst>
              <a:ext uri="{FF2B5EF4-FFF2-40B4-BE49-F238E27FC236}">
                <a16:creationId xmlns:a16="http://schemas.microsoft.com/office/drawing/2014/main" id="{1B33C17D-E03F-CB21-7780-FAA173A3DDEC}"/>
              </a:ext>
            </a:extLst>
          </p:cNvPr>
          <p:cNvGrpSpPr/>
          <p:nvPr/>
        </p:nvGrpSpPr>
        <p:grpSpPr>
          <a:xfrm>
            <a:off x="8153401" y="1951694"/>
            <a:ext cx="2600823" cy="914988"/>
            <a:chOff x="26059" y="11630"/>
            <a:chExt cx="2801592" cy="301227"/>
          </a:xfrm>
        </p:grpSpPr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FEB906A3-6C19-108C-BD6C-BBD34C89955F}"/>
                </a:ext>
              </a:extLst>
            </p:cNvPr>
            <p:cNvSpPr/>
            <p:nvPr/>
          </p:nvSpPr>
          <p:spPr>
            <a:xfrm>
              <a:off x="26059" y="11630"/>
              <a:ext cx="2646134" cy="301227"/>
            </a:xfrm>
            <a:prstGeom prst="roundRect">
              <a:avLst>
                <a:gd name="adj" fmla="val 50000"/>
              </a:avLst>
            </a:prstGeom>
            <a:solidFill>
              <a:srgbClr val="F99636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609660">
                <a:defRPr/>
              </a:pPr>
              <a:endParaRPr lang="es-UY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TextBox 21">
              <a:extLst>
                <a:ext uri="{FF2B5EF4-FFF2-40B4-BE49-F238E27FC236}">
                  <a16:creationId xmlns:a16="http://schemas.microsoft.com/office/drawing/2014/main" id="{044CB9D6-73D1-81CC-ECDC-5F8E4ABCEF87}"/>
                </a:ext>
              </a:extLst>
            </p:cNvPr>
            <p:cNvSpPr txBox="1"/>
            <p:nvPr/>
          </p:nvSpPr>
          <p:spPr>
            <a:xfrm>
              <a:off x="855977" y="38657"/>
              <a:ext cx="1971674" cy="250765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60">
                <a:defRPr/>
              </a:pPr>
              <a:r>
                <a:rPr lang="es-UY" sz="2400" dirty="0">
                  <a:solidFill>
                    <a:prstClr val="white"/>
                  </a:solidFill>
                  <a:latin typeface="Fieldwork 2" panose="020B0604020202020204" charset="0"/>
                  <a:ea typeface="Fieldwork 1"/>
                  <a:cs typeface="Fieldwork 1"/>
                  <a:sym typeface="Fieldwork 1"/>
                </a:rPr>
                <a:t>2023</a:t>
              </a:r>
            </a:p>
          </p:txBody>
        </p:sp>
      </p:grpSp>
      <p:grpSp>
        <p:nvGrpSpPr>
          <p:cNvPr id="58" name="Group 19">
            <a:extLst>
              <a:ext uri="{FF2B5EF4-FFF2-40B4-BE49-F238E27FC236}">
                <a16:creationId xmlns:a16="http://schemas.microsoft.com/office/drawing/2014/main" id="{A9C07315-FEAA-281C-DA9A-A7096A939680}"/>
              </a:ext>
            </a:extLst>
          </p:cNvPr>
          <p:cNvGrpSpPr/>
          <p:nvPr/>
        </p:nvGrpSpPr>
        <p:grpSpPr>
          <a:xfrm>
            <a:off x="2438401" y="1966987"/>
            <a:ext cx="2600823" cy="914988"/>
            <a:chOff x="26059" y="11630"/>
            <a:chExt cx="2801592" cy="301227"/>
          </a:xfrm>
        </p:grpSpPr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B23D6F02-5B95-D58C-D758-F2902A910132}"/>
                </a:ext>
              </a:extLst>
            </p:cNvPr>
            <p:cNvSpPr/>
            <p:nvPr/>
          </p:nvSpPr>
          <p:spPr>
            <a:xfrm>
              <a:off x="26059" y="11630"/>
              <a:ext cx="2646134" cy="301227"/>
            </a:xfrm>
            <a:prstGeom prst="roundRect">
              <a:avLst>
                <a:gd name="adj" fmla="val 50000"/>
              </a:avLst>
            </a:prstGeom>
            <a:solidFill>
              <a:srgbClr val="F99636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defTabSz="609660">
                <a:defRPr/>
              </a:pPr>
              <a:endParaRPr lang="es-UY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TextBox 21">
              <a:extLst>
                <a:ext uri="{FF2B5EF4-FFF2-40B4-BE49-F238E27FC236}">
                  <a16:creationId xmlns:a16="http://schemas.microsoft.com/office/drawing/2014/main" id="{663347FE-350D-3316-F4A3-E6B09F917718}"/>
                </a:ext>
              </a:extLst>
            </p:cNvPr>
            <p:cNvSpPr txBox="1"/>
            <p:nvPr/>
          </p:nvSpPr>
          <p:spPr>
            <a:xfrm>
              <a:off x="855977" y="38657"/>
              <a:ext cx="1971674" cy="250765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60">
                <a:defRPr/>
              </a:pPr>
              <a:r>
                <a:rPr lang="es-UY" sz="2400" dirty="0">
                  <a:solidFill>
                    <a:prstClr val="white"/>
                  </a:solidFill>
                  <a:latin typeface="Fieldwork 2" panose="020B0604020202020204" charset="0"/>
                  <a:ea typeface="Fieldwork 1"/>
                  <a:cs typeface="Fieldwork 1"/>
                  <a:sym typeface="Fieldwork 1"/>
                </a:rPr>
                <a:t>2013</a:t>
              </a: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527E9B44-4416-3623-9E46-81297111FD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4" y="1530604"/>
            <a:ext cx="4959665" cy="53273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3111ECB-0D55-942A-2964-C0A82077C3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24" y="1819386"/>
            <a:ext cx="4382430" cy="4768304"/>
          </a:xfrm>
          <a:prstGeom prst="rect">
            <a:avLst/>
          </a:prstGeom>
          <a:effectLst>
            <a:outerShdw blurRad="266700" dist="76200" dir="180000" algn="ctr" rotWithShape="0">
              <a:prstClr val="black">
                <a:alpha val="28000"/>
              </a:prstClr>
            </a:outerShdw>
          </a:effectLst>
        </p:spPr>
      </p:pic>
      <p:sp>
        <p:nvSpPr>
          <p:cNvPr id="10" name="7 Elipse">
            <a:extLst>
              <a:ext uri="{FF2B5EF4-FFF2-40B4-BE49-F238E27FC236}">
                <a16:creationId xmlns:a16="http://schemas.microsoft.com/office/drawing/2014/main" id="{03E17ADD-A204-FFDA-54F4-2785A5901A5A}"/>
              </a:ext>
            </a:extLst>
          </p:cNvPr>
          <p:cNvSpPr/>
          <p:nvPr/>
        </p:nvSpPr>
        <p:spPr>
          <a:xfrm>
            <a:off x="2680044" y="6190058"/>
            <a:ext cx="730446" cy="331778"/>
          </a:xfrm>
          <a:prstGeom prst="ellipse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11" name="8 Elipse">
            <a:extLst>
              <a:ext uri="{FF2B5EF4-FFF2-40B4-BE49-F238E27FC236}">
                <a16:creationId xmlns:a16="http://schemas.microsoft.com/office/drawing/2014/main" id="{C1AD87E3-FF07-DB2A-300A-67EC89151476}"/>
              </a:ext>
            </a:extLst>
          </p:cNvPr>
          <p:cNvSpPr/>
          <p:nvPr/>
        </p:nvSpPr>
        <p:spPr>
          <a:xfrm rot="20595505">
            <a:off x="1907827" y="4429134"/>
            <a:ext cx="956584" cy="331778"/>
          </a:xfrm>
          <a:prstGeom prst="ellipse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13" name="9 Elipse">
            <a:extLst>
              <a:ext uri="{FF2B5EF4-FFF2-40B4-BE49-F238E27FC236}">
                <a16:creationId xmlns:a16="http://schemas.microsoft.com/office/drawing/2014/main" id="{6918DA92-1B41-3652-3E1C-F2CCD12E9B41}"/>
              </a:ext>
            </a:extLst>
          </p:cNvPr>
          <p:cNvSpPr/>
          <p:nvPr/>
        </p:nvSpPr>
        <p:spPr>
          <a:xfrm>
            <a:off x="1149868" y="2843624"/>
            <a:ext cx="730446" cy="331778"/>
          </a:xfrm>
          <a:prstGeom prst="ellipse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14" name="61 Elipse">
            <a:extLst>
              <a:ext uri="{FF2B5EF4-FFF2-40B4-BE49-F238E27FC236}">
                <a16:creationId xmlns:a16="http://schemas.microsoft.com/office/drawing/2014/main" id="{64A973E5-C6B8-9126-C36A-04DAC5ECE51D}"/>
              </a:ext>
            </a:extLst>
          </p:cNvPr>
          <p:cNvSpPr/>
          <p:nvPr/>
        </p:nvSpPr>
        <p:spPr>
          <a:xfrm flipH="1">
            <a:off x="1154371" y="4681122"/>
            <a:ext cx="323313" cy="286016"/>
          </a:xfrm>
          <a:prstGeom prst="ellipse">
            <a:avLst/>
          </a:prstGeom>
          <a:solidFill>
            <a:srgbClr val="FF99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805828F-C7F6-A74C-5378-0AA0067E33B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27944">
            <a:off x="3400979" y="2616942"/>
            <a:ext cx="238047" cy="206469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09162635-0938-B513-EAF8-7FFA1A50EF17}"/>
              </a:ext>
            </a:extLst>
          </p:cNvPr>
          <p:cNvCxnSpPr/>
          <p:nvPr/>
        </p:nvCxnSpPr>
        <p:spPr>
          <a:xfrm flipH="1">
            <a:off x="9553328" y="5963656"/>
            <a:ext cx="185960" cy="139666"/>
          </a:xfrm>
          <a:prstGeom prst="line">
            <a:avLst/>
          </a:prstGeom>
          <a:ln w="12700">
            <a:solidFill>
              <a:srgbClr val="498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0E51E367-67E3-72F0-59DD-71E64BB9D74F}"/>
              </a:ext>
            </a:extLst>
          </p:cNvPr>
          <p:cNvCxnSpPr/>
          <p:nvPr/>
        </p:nvCxnSpPr>
        <p:spPr>
          <a:xfrm>
            <a:off x="9242774" y="6004204"/>
            <a:ext cx="310554" cy="99119"/>
          </a:xfrm>
          <a:prstGeom prst="line">
            <a:avLst/>
          </a:prstGeom>
          <a:ln w="12700">
            <a:solidFill>
              <a:srgbClr val="498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e 17">
            <a:extLst>
              <a:ext uri="{FF2B5EF4-FFF2-40B4-BE49-F238E27FC236}">
                <a16:creationId xmlns:a16="http://schemas.microsoft.com/office/drawing/2014/main" id="{A58B6251-F187-F43B-A18B-03E0D2D4788A}"/>
              </a:ext>
            </a:extLst>
          </p:cNvPr>
          <p:cNvSpPr/>
          <p:nvPr/>
        </p:nvSpPr>
        <p:spPr>
          <a:xfrm>
            <a:off x="9524290" y="6080534"/>
            <a:ext cx="49220" cy="5008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F56770A-6D08-E0FF-AE92-6C78071418A6}"/>
              </a:ext>
            </a:extLst>
          </p:cNvPr>
          <p:cNvSpPr/>
          <p:nvPr/>
        </p:nvSpPr>
        <p:spPr>
          <a:xfrm>
            <a:off x="9719105" y="5938614"/>
            <a:ext cx="49220" cy="5008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0" name="10 Elipse">
            <a:extLst>
              <a:ext uri="{FF2B5EF4-FFF2-40B4-BE49-F238E27FC236}">
                <a16:creationId xmlns:a16="http://schemas.microsoft.com/office/drawing/2014/main" id="{18CDACA2-D190-A48D-31F7-60343EDF11D5}"/>
              </a:ext>
            </a:extLst>
          </p:cNvPr>
          <p:cNvSpPr/>
          <p:nvPr/>
        </p:nvSpPr>
        <p:spPr>
          <a:xfrm>
            <a:off x="8059743" y="5295357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1" name="11 Elipse">
            <a:extLst>
              <a:ext uri="{FF2B5EF4-FFF2-40B4-BE49-F238E27FC236}">
                <a16:creationId xmlns:a16="http://schemas.microsoft.com/office/drawing/2014/main" id="{7725E5E3-71A5-0772-D7C8-E94E0F494D48}"/>
              </a:ext>
            </a:extLst>
          </p:cNvPr>
          <p:cNvSpPr/>
          <p:nvPr/>
        </p:nvSpPr>
        <p:spPr>
          <a:xfrm>
            <a:off x="7835409" y="5319386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2" name="12 Elipse">
            <a:extLst>
              <a:ext uri="{FF2B5EF4-FFF2-40B4-BE49-F238E27FC236}">
                <a16:creationId xmlns:a16="http://schemas.microsoft.com/office/drawing/2014/main" id="{FB8F0A76-6931-8D2E-26AD-91920F2DE3BE}"/>
              </a:ext>
            </a:extLst>
          </p:cNvPr>
          <p:cNvSpPr/>
          <p:nvPr/>
        </p:nvSpPr>
        <p:spPr>
          <a:xfrm>
            <a:off x="8012515" y="5067085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3" name="13 Elipse">
            <a:extLst>
              <a:ext uri="{FF2B5EF4-FFF2-40B4-BE49-F238E27FC236}">
                <a16:creationId xmlns:a16="http://schemas.microsoft.com/office/drawing/2014/main" id="{F0645E2D-E3B7-8DD4-E9C2-A35642BD5029}"/>
              </a:ext>
            </a:extLst>
          </p:cNvPr>
          <p:cNvSpPr/>
          <p:nvPr/>
        </p:nvSpPr>
        <p:spPr>
          <a:xfrm>
            <a:off x="9606460" y="5872046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4" name="14 Elipse">
            <a:extLst>
              <a:ext uri="{FF2B5EF4-FFF2-40B4-BE49-F238E27FC236}">
                <a16:creationId xmlns:a16="http://schemas.microsoft.com/office/drawing/2014/main" id="{6D217CB7-C425-DDA1-7607-85F0E1923D87}"/>
              </a:ext>
            </a:extLst>
          </p:cNvPr>
          <p:cNvSpPr/>
          <p:nvPr/>
        </p:nvSpPr>
        <p:spPr>
          <a:xfrm>
            <a:off x="9405741" y="5992190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29" name="15 Elipse">
            <a:extLst>
              <a:ext uri="{FF2B5EF4-FFF2-40B4-BE49-F238E27FC236}">
                <a16:creationId xmlns:a16="http://schemas.microsoft.com/office/drawing/2014/main" id="{358FCDB6-8EA6-B055-F9C0-76DF1C70D0F9}"/>
              </a:ext>
            </a:extLst>
          </p:cNvPr>
          <p:cNvSpPr/>
          <p:nvPr/>
        </p:nvSpPr>
        <p:spPr>
          <a:xfrm>
            <a:off x="9086952" y="5884060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0" name="16 Elipse">
            <a:extLst>
              <a:ext uri="{FF2B5EF4-FFF2-40B4-BE49-F238E27FC236}">
                <a16:creationId xmlns:a16="http://schemas.microsoft.com/office/drawing/2014/main" id="{FC364835-EC58-8ED7-2063-040A4E7E4FC3}"/>
              </a:ext>
            </a:extLst>
          </p:cNvPr>
          <p:cNvSpPr/>
          <p:nvPr/>
        </p:nvSpPr>
        <p:spPr>
          <a:xfrm>
            <a:off x="7281284" y="5785133"/>
            <a:ext cx="422216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1" name="17 Elipse">
            <a:extLst>
              <a:ext uri="{FF2B5EF4-FFF2-40B4-BE49-F238E27FC236}">
                <a16:creationId xmlns:a16="http://schemas.microsoft.com/office/drawing/2014/main" id="{590D2086-D807-879B-5970-8F6E1C62128A}"/>
              </a:ext>
            </a:extLst>
          </p:cNvPr>
          <p:cNvSpPr/>
          <p:nvPr/>
        </p:nvSpPr>
        <p:spPr>
          <a:xfrm>
            <a:off x="7918058" y="6112334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2" name="18 Elipse">
            <a:extLst>
              <a:ext uri="{FF2B5EF4-FFF2-40B4-BE49-F238E27FC236}">
                <a16:creationId xmlns:a16="http://schemas.microsoft.com/office/drawing/2014/main" id="{7CC625B1-86DB-215D-49A6-FF9CF068334A}"/>
              </a:ext>
            </a:extLst>
          </p:cNvPr>
          <p:cNvSpPr/>
          <p:nvPr/>
        </p:nvSpPr>
        <p:spPr>
          <a:xfrm>
            <a:off x="9264057" y="4730683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3" name="19 Elipse">
            <a:extLst>
              <a:ext uri="{FF2B5EF4-FFF2-40B4-BE49-F238E27FC236}">
                <a16:creationId xmlns:a16="http://schemas.microsoft.com/office/drawing/2014/main" id="{17470FAC-37E0-BD67-3991-FDFBCDF1ACE5}"/>
              </a:ext>
            </a:extLst>
          </p:cNvPr>
          <p:cNvSpPr/>
          <p:nvPr/>
        </p:nvSpPr>
        <p:spPr>
          <a:xfrm>
            <a:off x="7918535" y="1951261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4" name="20 Elipse">
            <a:extLst>
              <a:ext uri="{FF2B5EF4-FFF2-40B4-BE49-F238E27FC236}">
                <a16:creationId xmlns:a16="http://schemas.microsoft.com/office/drawing/2014/main" id="{91CD4884-B8BF-FD8C-9178-29FB2AA432FE}"/>
              </a:ext>
            </a:extLst>
          </p:cNvPr>
          <p:cNvSpPr/>
          <p:nvPr/>
        </p:nvSpPr>
        <p:spPr>
          <a:xfrm>
            <a:off x="7298167" y="2653810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5" name="21 Elipse">
            <a:extLst>
              <a:ext uri="{FF2B5EF4-FFF2-40B4-BE49-F238E27FC236}">
                <a16:creationId xmlns:a16="http://schemas.microsoft.com/office/drawing/2014/main" id="{428498F0-AED2-9EF4-A2E3-C1721BFF39B4}"/>
              </a:ext>
            </a:extLst>
          </p:cNvPr>
          <p:cNvSpPr/>
          <p:nvPr/>
        </p:nvSpPr>
        <p:spPr>
          <a:xfrm>
            <a:off x="9880605" y="4012229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6" name="22 Elipse">
            <a:extLst>
              <a:ext uri="{FF2B5EF4-FFF2-40B4-BE49-F238E27FC236}">
                <a16:creationId xmlns:a16="http://schemas.microsoft.com/office/drawing/2014/main" id="{F7F7C5CA-72C9-5E13-8537-A6F52E744727}"/>
              </a:ext>
            </a:extLst>
          </p:cNvPr>
          <p:cNvSpPr/>
          <p:nvPr/>
        </p:nvSpPr>
        <p:spPr>
          <a:xfrm>
            <a:off x="8201427" y="3985794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7" name="23 Elipse">
            <a:extLst>
              <a:ext uri="{FF2B5EF4-FFF2-40B4-BE49-F238E27FC236}">
                <a16:creationId xmlns:a16="http://schemas.microsoft.com/office/drawing/2014/main" id="{C8CB9F6D-1516-635C-C400-D62DB7618417}"/>
              </a:ext>
            </a:extLst>
          </p:cNvPr>
          <p:cNvSpPr/>
          <p:nvPr/>
        </p:nvSpPr>
        <p:spPr>
          <a:xfrm>
            <a:off x="8295882" y="3997809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8" name="24 Elipse">
            <a:extLst>
              <a:ext uri="{FF2B5EF4-FFF2-40B4-BE49-F238E27FC236}">
                <a16:creationId xmlns:a16="http://schemas.microsoft.com/office/drawing/2014/main" id="{CD56F24E-031E-468C-CD6D-5F8787A10123}"/>
              </a:ext>
            </a:extLst>
          </p:cNvPr>
          <p:cNvSpPr/>
          <p:nvPr/>
        </p:nvSpPr>
        <p:spPr>
          <a:xfrm>
            <a:off x="8390339" y="3709464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39" name="25 Elipse">
            <a:extLst>
              <a:ext uri="{FF2B5EF4-FFF2-40B4-BE49-F238E27FC236}">
                <a16:creationId xmlns:a16="http://schemas.microsoft.com/office/drawing/2014/main" id="{6DE7E930-BF79-8E5A-B9FA-E3945F1BF0CF}"/>
              </a:ext>
            </a:extLst>
          </p:cNvPr>
          <p:cNvSpPr/>
          <p:nvPr/>
        </p:nvSpPr>
        <p:spPr>
          <a:xfrm>
            <a:off x="8508409" y="5511617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0" name="26 Elipse">
            <a:extLst>
              <a:ext uri="{FF2B5EF4-FFF2-40B4-BE49-F238E27FC236}">
                <a16:creationId xmlns:a16="http://schemas.microsoft.com/office/drawing/2014/main" id="{78C63E95-8E3A-3D54-D322-10A63100BDB1}"/>
              </a:ext>
            </a:extLst>
          </p:cNvPr>
          <p:cNvSpPr/>
          <p:nvPr/>
        </p:nvSpPr>
        <p:spPr>
          <a:xfrm>
            <a:off x="8272269" y="5355430"/>
            <a:ext cx="295175" cy="228273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1" name="32 Elipse">
            <a:extLst>
              <a:ext uri="{FF2B5EF4-FFF2-40B4-BE49-F238E27FC236}">
                <a16:creationId xmlns:a16="http://schemas.microsoft.com/office/drawing/2014/main" id="{03A630BE-DEC2-CD8A-0165-2DBCAE182640}"/>
              </a:ext>
            </a:extLst>
          </p:cNvPr>
          <p:cNvSpPr/>
          <p:nvPr/>
        </p:nvSpPr>
        <p:spPr>
          <a:xfrm flipH="1">
            <a:off x="6902990" y="3862217"/>
            <a:ext cx="235468" cy="20226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2" name="36 Elipse">
            <a:extLst>
              <a:ext uri="{FF2B5EF4-FFF2-40B4-BE49-F238E27FC236}">
                <a16:creationId xmlns:a16="http://schemas.microsoft.com/office/drawing/2014/main" id="{0DE7D8C1-8097-53C1-102C-A73A992E18D6}"/>
              </a:ext>
            </a:extLst>
          </p:cNvPr>
          <p:cNvSpPr/>
          <p:nvPr/>
        </p:nvSpPr>
        <p:spPr>
          <a:xfrm>
            <a:off x="8118777" y="6136361"/>
            <a:ext cx="720228" cy="348416"/>
          </a:xfrm>
          <a:prstGeom prst="ellipse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3" name="38 Elipse">
            <a:extLst>
              <a:ext uri="{FF2B5EF4-FFF2-40B4-BE49-F238E27FC236}">
                <a16:creationId xmlns:a16="http://schemas.microsoft.com/office/drawing/2014/main" id="{38DFC6D7-705E-893C-811D-C7A8863FE03B}"/>
              </a:ext>
            </a:extLst>
          </p:cNvPr>
          <p:cNvSpPr/>
          <p:nvPr/>
        </p:nvSpPr>
        <p:spPr>
          <a:xfrm>
            <a:off x="6701936" y="2784359"/>
            <a:ext cx="720228" cy="348416"/>
          </a:xfrm>
          <a:prstGeom prst="ellipse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4" name="39 Elipse">
            <a:extLst>
              <a:ext uri="{FF2B5EF4-FFF2-40B4-BE49-F238E27FC236}">
                <a16:creationId xmlns:a16="http://schemas.microsoft.com/office/drawing/2014/main" id="{0409CA24-C682-EBFA-A0DC-924FE9C375F1}"/>
              </a:ext>
            </a:extLst>
          </p:cNvPr>
          <p:cNvSpPr/>
          <p:nvPr/>
        </p:nvSpPr>
        <p:spPr>
          <a:xfrm flipH="1">
            <a:off x="6701937" y="4634570"/>
            <a:ext cx="318789" cy="300359"/>
          </a:xfrm>
          <a:prstGeom prst="ellipse">
            <a:avLst/>
          </a:prstGeom>
          <a:solidFill>
            <a:srgbClr val="FF99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5" name="60 Elipse">
            <a:extLst>
              <a:ext uri="{FF2B5EF4-FFF2-40B4-BE49-F238E27FC236}">
                <a16:creationId xmlns:a16="http://schemas.microsoft.com/office/drawing/2014/main" id="{F431955E-5CC1-C8E5-CA15-B246DF3CA339}"/>
              </a:ext>
            </a:extLst>
          </p:cNvPr>
          <p:cNvSpPr/>
          <p:nvPr/>
        </p:nvSpPr>
        <p:spPr>
          <a:xfrm flipH="1">
            <a:off x="8157419" y="4333118"/>
            <a:ext cx="318789" cy="300359"/>
          </a:xfrm>
          <a:prstGeom prst="ellipse">
            <a:avLst/>
          </a:prstGeom>
          <a:solidFill>
            <a:srgbClr val="FF99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46" name="62 Elipse">
            <a:extLst>
              <a:ext uri="{FF2B5EF4-FFF2-40B4-BE49-F238E27FC236}">
                <a16:creationId xmlns:a16="http://schemas.microsoft.com/office/drawing/2014/main" id="{443C1BCC-ABDC-CA08-85A4-2F1200E540BB}"/>
              </a:ext>
            </a:extLst>
          </p:cNvPr>
          <p:cNvSpPr/>
          <p:nvPr/>
        </p:nvSpPr>
        <p:spPr>
          <a:xfrm flipH="1">
            <a:off x="6938882" y="5640771"/>
            <a:ext cx="318789" cy="300359"/>
          </a:xfrm>
          <a:prstGeom prst="ellipse">
            <a:avLst/>
          </a:prstGeom>
          <a:solidFill>
            <a:srgbClr val="FF99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CB33963F-8A02-0861-1529-96E9CE52528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32374">
            <a:off x="10230176" y="3355630"/>
            <a:ext cx="253274" cy="215886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8C58F3E8-2A50-0FA6-F257-FBB2F5D598B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27944">
            <a:off x="9071848" y="2515816"/>
            <a:ext cx="238838" cy="203581"/>
          </a:xfrm>
          <a:prstGeom prst="rect">
            <a:avLst/>
          </a:prstGeom>
        </p:spPr>
      </p:pic>
      <p:sp>
        <p:nvSpPr>
          <p:cNvPr id="49" name="8 Elipse">
            <a:extLst>
              <a:ext uri="{FF2B5EF4-FFF2-40B4-BE49-F238E27FC236}">
                <a16:creationId xmlns:a16="http://schemas.microsoft.com/office/drawing/2014/main" id="{F0648529-D9E9-6BB9-1CAB-55AE3173CCA3}"/>
              </a:ext>
            </a:extLst>
          </p:cNvPr>
          <p:cNvSpPr/>
          <p:nvPr/>
        </p:nvSpPr>
        <p:spPr>
          <a:xfrm rot="20595505">
            <a:off x="7379669" y="4381488"/>
            <a:ext cx="956584" cy="331778"/>
          </a:xfrm>
          <a:prstGeom prst="ellipse">
            <a:avLst/>
          </a:prstGeom>
          <a:solidFill>
            <a:srgbClr val="0070C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0" name="27 Elipse">
            <a:extLst>
              <a:ext uri="{FF2B5EF4-FFF2-40B4-BE49-F238E27FC236}">
                <a16:creationId xmlns:a16="http://schemas.microsoft.com/office/drawing/2014/main" id="{68FE5D3E-0A2A-A384-0B18-41D5734261FA}"/>
              </a:ext>
            </a:extLst>
          </p:cNvPr>
          <p:cNvSpPr/>
          <p:nvPr/>
        </p:nvSpPr>
        <p:spPr>
          <a:xfrm>
            <a:off x="6949865" y="3035706"/>
            <a:ext cx="295175" cy="228273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1" name="28 Elipse">
            <a:extLst>
              <a:ext uri="{FF2B5EF4-FFF2-40B4-BE49-F238E27FC236}">
                <a16:creationId xmlns:a16="http://schemas.microsoft.com/office/drawing/2014/main" id="{9C81AC11-E850-B1B8-CAC3-9891AD3DD15C}"/>
              </a:ext>
            </a:extLst>
          </p:cNvPr>
          <p:cNvSpPr/>
          <p:nvPr/>
        </p:nvSpPr>
        <p:spPr>
          <a:xfrm>
            <a:off x="7002992" y="2558608"/>
            <a:ext cx="295175" cy="228273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2" name="30 Elipse">
            <a:extLst>
              <a:ext uri="{FF2B5EF4-FFF2-40B4-BE49-F238E27FC236}">
                <a16:creationId xmlns:a16="http://schemas.microsoft.com/office/drawing/2014/main" id="{B05D0416-1494-41E5-9433-9169A0DEC269}"/>
              </a:ext>
            </a:extLst>
          </p:cNvPr>
          <p:cNvSpPr/>
          <p:nvPr/>
        </p:nvSpPr>
        <p:spPr>
          <a:xfrm flipH="1">
            <a:off x="7354031" y="2006238"/>
            <a:ext cx="190144" cy="208084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3" name="31 Elipse">
            <a:extLst>
              <a:ext uri="{FF2B5EF4-FFF2-40B4-BE49-F238E27FC236}">
                <a16:creationId xmlns:a16="http://schemas.microsoft.com/office/drawing/2014/main" id="{187AEE55-1A5E-12B3-C24F-9EF7A3D305AE}"/>
              </a:ext>
            </a:extLst>
          </p:cNvPr>
          <p:cNvSpPr/>
          <p:nvPr/>
        </p:nvSpPr>
        <p:spPr>
          <a:xfrm flipH="1">
            <a:off x="8164467" y="1966986"/>
            <a:ext cx="199299" cy="218104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4" name="21 Elipse">
            <a:extLst>
              <a:ext uri="{FF2B5EF4-FFF2-40B4-BE49-F238E27FC236}">
                <a16:creationId xmlns:a16="http://schemas.microsoft.com/office/drawing/2014/main" id="{130CF422-32F9-1DCF-7622-DCDFB013D7B1}"/>
              </a:ext>
            </a:extLst>
          </p:cNvPr>
          <p:cNvSpPr/>
          <p:nvPr/>
        </p:nvSpPr>
        <p:spPr>
          <a:xfrm>
            <a:off x="10362693" y="4713076"/>
            <a:ext cx="266916" cy="206418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5" name="21 Elipse">
            <a:extLst>
              <a:ext uri="{FF2B5EF4-FFF2-40B4-BE49-F238E27FC236}">
                <a16:creationId xmlns:a16="http://schemas.microsoft.com/office/drawing/2014/main" id="{0397D99D-4F41-8D6F-46B1-1C2CBD275F9B}"/>
              </a:ext>
            </a:extLst>
          </p:cNvPr>
          <p:cNvSpPr/>
          <p:nvPr/>
        </p:nvSpPr>
        <p:spPr>
          <a:xfrm>
            <a:off x="10308094" y="3783957"/>
            <a:ext cx="343895" cy="280521"/>
          </a:xfrm>
          <a:prstGeom prst="ellipse">
            <a:avLst/>
          </a:prstGeom>
          <a:solidFill>
            <a:srgbClr val="007E4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56" name="30 Elipse">
            <a:extLst>
              <a:ext uri="{FF2B5EF4-FFF2-40B4-BE49-F238E27FC236}">
                <a16:creationId xmlns:a16="http://schemas.microsoft.com/office/drawing/2014/main" id="{5C451A4D-84A2-E3D9-6369-F264A5997C00}"/>
              </a:ext>
            </a:extLst>
          </p:cNvPr>
          <p:cNvSpPr/>
          <p:nvPr/>
        </p:nvSpPr>
        <p:spPr>
          <a:xfrm flipH="1">
            <a:off x="7281284" y="2476487"/>
            <a:ext cx="190144" cy="208084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UY" sz="1200" dirty="0">
              <a:solidFill>
                <a:prstClr val="white"/>
              </a:solidFill>
              <a:latin typeface="Codec Pro Ultra-Bold" panose="020B0604020202020204" charset="0"/>
            </a:endParaRPr>
          </a:p>
        </p:txBody>
      </p:sp>
      <p:sp>
        <p:nvSpPr>
          <p:cNvPr id="67" name="Freeform 5">
            <a:extLst>
              <a:ext uri="{FF2B5EF4-FFF2-40B4-BE49-F238E27FC236}">
                <a16:creationId xmlns:a16="http://schemas.microsoft.com/office/drawing/2014/main" id="{79D91541-E8F5-4CA1-B0AE-53284651D3DC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4183D0E-2284-FC30-667A-DE433BAB447E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870AF6F-989C-B903-E7B0-BC2E4D352693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7" name="Freeform 39">
                <a:extLst>
                  <a:ext uri="{FF2B5EF4-FFF2-40B4-BE49-F238E27FC236}">
                    <a16:creationId xmlns:a16="http://schemas.microsoft.com/office/drawing/2014/main" id="{531982E1-DDE1-A9A8-F567-6777A81BF637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Transición energética en UY</a:t>
                </a:r>
              </a:p>
            </p:txBody>
          </p:sp>
          <p:sp>
            <p:nvSpPr>
              <p:cNvPr id="8" name="TextBox 40">
                <a:extLst>
                  <a:ext uri="{FF2B5EF4-FFF2-40B4-BE49-F238E27FC236}">
                    <a16:creationId xmlns:a16="http://schemas.microsoft.com/office/drawing/2014/main" id="{43584E4A-6694-636C-0900-BA943E95A59A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5" name="TextBox 49">
              <a:extLst>
                <a:ext uri="{FF2B5EF4-FFF2-40B4-BE49-F238E27FC236}">
                  <a16:creationId xmlns:a16="http://schemas.microsoft.com/office/drawing/2014/main" id="{E5613541-BD5A-45A0-7C9F-D895CF2643E0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419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AA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FEF2E-A5CF-B943-C54D-DDE1D207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6BB9B09-5DFF-B495-54DF-619226E5A9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874A676-F0F7-41AE-1046-13A916B64C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36" y="1530604"/>
            <a:ext cx="4959665" cy="53273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F5DE2C-5C0D-C7E0-8E0A-72DE77EDCD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32374">
            <a:off x="10257708" y="3355630"/>
            <a:ext cx="253274" cy="2158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C98353D-FAEF-124E-4F07-49C888EA80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27944">
            <a:off x="9099380" y="2515816"/>
            <a:ext cx="238838" cy="203581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7D0ECFC7-4CCF-A799-9027-80D557A44D4A}"/>
              </a:ext>
            </a:extLst>
          </p:cNvPr>
          <p:cNvGrpSpPr/>
          <p:nvPr/>
        </p:nvGrpSpPr>
        <p:grpSpPr>
          <a:xfrm>
            <a:off x="7069646" y="2736977"/>
            <a:ext cx="3507354" cy="3630084"/>
            <a:chOff x="7042113" y="2309283"/>
            <a:chExt cx="3507354" cy="3630084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5D32F621-0FBD-B4DC-BCE4-798CCB1EB8EF}"/>
                </a:ext>
              </a:extLst>
            </p:cNvPr>
            <p:cNvGrpSpPr/>
            <p:nvPr/>
          </p:nvGrpSpPr>
          <p:grpSpPr>
            <a:xfrm>
              <a:off x="7042113" y="2309283"/>
              <a:ext cx="3507354" cy="3630084"/>
              <a:chOff x="7042113" y="2309283"/>
              <a:chExt cx="3507354" cy="3630084"/>
            </a:xfrm>
          </p:grpSpPr>
          <p:grpSp>
            <p:nvGrpSpPr>
              <p:cNvPr id="26" name="Grupo 25">
                <a:extLst>
                  <a:ext uri="{FF2B5EF4-FFF2-40B4-BE49-F238E27FC236}">
                    <a16:creationId xmlns:a16="http://schemas.microsoft.com/office/drawing/2014/main" id="{029D6BF8-1C10-57C3-2BA0-41F715B072D6}"/>
                  </a:ext>
                </a:extLst>
              </p:cNvPr>
              <p:cNvGrpSpPr/>
              <p:nvPr/>
            </p:nvGrpSpPr>
            <p:grpSpPr>
              <a:xfrm>
                <a:off x="7071746" y="2340252"/>
                <a:ext cx="3477721" cy="3599115"/>
                <a:chOff x="7071746" y="2340252"/>
                <a:chExt cx="3477721" cy="3599115"/>
              </a:xfrm>
            </p:grpSpPr>
            <p:grpSp>
              <p:nvGrpSpPr>
                <p:cNvPr id="64" name="Grupo 63">
                  <a:extLst>
                    <a:ext uri="{FF2B5EF4-FFF2-40B4-BE49-F238E27FC236}">
                      <a16:creationId xmlns:a16="http://schemas.microsoft.com/office/drawing/2014/main" id="{C220F8A1-E573-E63B-6006-5E93E328D1CB}"/>
                    </a:ext>
                  </a:extLst>
                </p:cNvPr>
                <p:cNvGrpSpPr/>
                <p:nvPr/>
              </p:nvGrpSpPr>
              <p:grpSpPr>
                <a:xfrm>
                  <a:off x="8276167" y="3697944"/>
                  <a:ext cx="175683" cy="270806"/>
                  <a:chOff x="8276167" y="3697944"/>
                  <a:chExt cx="175683" cy="270806"/>
                </a:xfrm>
              </p:grpSpPr>
              <p:cxnSp>
                <p:nvCxnSpPr>
                  <p:cNvPr id="81" name="Conector recto 80">
                    <a:extLst>
                      <a:ext uri="{FF2B5EF4-FFF2-40B4-BE49-F238E27FC236}">
                        <a16:creationId xmlns:a16="http://schemas.microsoft.com/office/drawing/2014/main" id="{DB6EF749-13FE-89FB-CE7F-8909914FC01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276167" y="3697944"/>
                    <a:ext cx="65680" cy="188256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Conector recto 81">
                    <a:extLst>
                      <a:ext uri="{FF2B5EF4-FFF2-40B4-BE49-F238E27FC236}">
                        <a16:creationId xmlns:a16="http://schemas.microsoft.com/office/drawing/2014/main" id="{6200BB8A-57C9-62A1-5981-AC7A78011EF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76167" y="3886200"/>
                    <a:ext cx="32840" cy="8255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Conector recto 82">
                    <a:extLst>
                      <a:ext uri="{FF2B5EF4-FFF2-40B4-BE49-F238E27FC236}">
                        <a16:creationId xmlns:a16="http://schemas.microsoft.com/office/drawing/2014/main" id="{33C9828C-A2A4-1277-3E7A-AE7125D55D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341847" y="3697944"/>
                    <a:ext cx="110003" cy="39031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" name="Grupo 64">
                  <a:extLst>
                    <a:ext uri="{FF2B5EF4-FFF2-40B4-BE49-F238E27FC236}">
                      <a16:creationId xmlns:a16="http://schemas.microsoft.com/office/drawing/2014/main" id="{3E2A12AD-3C45-F6D9-28B7-EB7EE9D0FB8E}"/>
                    </a:ext>
                  </a:extLst>
                </p:cNvPr>
                <p:cNvGrpSpPr/>
                <p:nvPr/>
              </p:nvGrpSpPr>
              <p:grpSpPr>
                <a:xfrm>
                  <a:off x="7071746" y="2340252"/>
                  <a:ext cx="152400" cy="166211"/>
                  <a:chOff x="7071746" y="2340252"/>
                  <a:chExt cx="152400" cy="166211"/>
                </a:xfrm>
              </p:grpSpPr>
              <p:cxnSp>
                <p:nvCxnSpPr>
                  <p:cNvPr id="79" name="Conector recto 78">
                    <a:extLst>
                      <a:ext uri="{FF2B5EF4-FFF2-40B4-BE49-F238E27FC236}">
                        <a16:creationId xmlns:a16="http://schemas.microsoft.com/office/drawing/2014/main" id="{BBFA3472-E438-EC3F-8CDA-B9C4FB31FB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071746" y="2443043"/>
                    <a:ext cx="141854" cy="6342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Conector recto 79">
                    <a:extLst>
                      <a:ext uri="{FF2B5EF4-FFF2-40B4-BE49-F238E27FC236}">
                        <a16:creationId xmlns:a16="http://schemas.microsoft.com/office/drawing/2014/main" id="{E2239A79-6EE0-FE71-02C3-3D604A1172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213600" y="2340252"/>
                    <a:ext cx="10546" cy="102791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6" name="Grupo 65">
                  <a:extLst>
                    <a:ext uri="{FF2B5EF4-FFF2-40B4-BE49-F238E27FC236}">
                      <a16:creationId xmlns:a16="http://schemas.microsoft.com/office/drawing/2014/main" id="{747386D8-6DBE-D1C2-67DA-5F2E2E272334}"/>
                    </a:ext>
                  </a:extLst>
                </p:cNvPr>
                <p:cNvGrpSpPr/>
                <p:nvPr/>
              </p:nvGrpSpPr>
              <p:grpSpPr>
                <a:xfrm>
                  <a:off x="8094631" y="5583767"/>
                  <a:ext cx="2023036" cy="355600"/>
                  <a:chOff x="8094631" y="5583767"/>
                  <a:chExt cx="2023036" cy="355600"/>
                </a:xfrm>
              </p:grpSpPr>
              <p:cxnSp>
                <p:nvCxnSpPr>
                  <p:cNvPr id="76" name="Conector recto 75">
                    <a:extLst>
                      <a:ext uri="{FF2B5EF4-FFF2-40B4-BE49-F238E27FC236}">
                        <a16:creationId xmlns:a16="http://schemas.microsoft.com/office/drawing/2014/main" id="{DDBAFE49-FE02-EE45-9379-60CC0FAC18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772714" y="5583767"/>
                    <a:ext cx="344953" cy="8890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ector recto 76">
                    <a:extLst>
                      <a:ext uri="{FF2B5EF4-FFF2-40B4-BE49-F238E27FC236}">
                        <a16:creationId xmlns:a16="http://schemas.microsoft.com/office/drawing/2014/main" id="{43F96FAF-0425-90AA-FCA5-117F3BB21C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567333" y="5715000"/>
                    <a:ext cx="0" cy="224367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ector recto 77">
                    <a:extLst>
                      <a:ext uri="{FF2B5EF4-FFF2-40B4-BE49-F238E27FC236}">
                        <a16:creationId xmlns:a16="http://schemas.microsoft.com/office/drawing/2014/main" id="{305EAFA6-D9B8-63D3-B605-F57768B85C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94631" y="5827183"/>
                    <a:ext cx="147669" cy="81492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7" name="Grupo 66">
                  <a:extLst>
                    <a:ext uri="{FF2B5EF4-FFF2-40B4-BE49-F238E27FC236}">
                      <a16:creationId xmlns:a16="http://schemas.microsoft.com/office/drawing/2014/main" id="{818D8F42-E339-7737-4660-42B34F13CB49}"/>
                    </a:ext>
                  </a:extLst>
                </p:cNvPr>
                <p:cNvGrpSpPr/>
                <p:nvPr/>
              </p:nvGrpSpPr>
              <p:grpSpPr>
                <a:xfrm>
                  <a:off x="7937405" y="4711700"/>
                  <a:ext cx="740928" cy="533400"/>
                  <a:chOff x="7937405" y="4711700"/>
                  <a:chExt cx="740928" cy="533400"/>
                </a:xfrm>
              </p:grpSpPr>
              <p:cxnSp>
                <p:nvCxnSpPr>
                  <p:cNvPr id="71" name="Conector recto 70">
                    <a:extLst>
                      <a:ext uri="{FF2B5EF4-FFF2-40B4-BE49-F238E27FC236}">
                        <a16:creationId xmlns:a16="http://schemas.microsoft.com/office/drawing/2014/main" id="{46F04E73-CB81-542C-1E58-ECCA737DAFB5}"/>
                      </a:ext>
                    </a:extLst>
                  </p:cNvPr>
                  <p:cNvCxnSpPr/>
                  <p:nvPr/>
                </p:nvCxnSpPr>
                <p:spPr>
                  <a:xfrm>
                    <a:off x="8027395" y="4711700"/>
                    <a:ext cx="134472" cy="67733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ector recto 71">
                    <a:extLst>
                      <a:ext uri="{FF2B5EF4-FFF2-40B4-BE49-F238E27FC236}">
                        <a16:creationId xmlns:a16="http://schemas.microsoft.com/office/drawing/2014/main" id="{1F5CED52-7DCD-21DE-6952-618132E5A8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61867" y="4779433"/>
                    <a:ext cx="45508" cy="256117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ector recto 72">
                    <a:extLst>
                      <a:ext uri="{FF2B5EF4-FFF2-40B4-BE49-F238E27FC236}">
                        <a16:creationId xmlns:a16="http://schemas.microsoft.com/office/drawing/2014/main" id="{050BFBFE-36A9-BB83-0538-2DBA95346F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937405" y="4711700"/>
                    <a:ext cx="88964" cy="34925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ector recto 73">
                    <a:extLst>
                      <a:ext uri="{FF2B5EF4-FFF2-40B4-BE49-F238E27FC236}">
                        <a16:creationId xmlns:a16="http://schemas.microsoft.com/office/drawing/2014/main" id="{D5EFC879-9B08-6DA4-C331-3B89B5BECF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341847" y="5035550"/>
                    <a:ext cx="167153" cy="5715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ector recto 74">
                    <a:extLst>
                      <a:ext uri="{FF2B5EF4-FFF2-40B4-BE49-F238E27FC236}">
                        <a16:creationId xmlns:a16="http://schemas.microsoft.com/office/drawing/2014/main" id="{B609EE35-842C-E98A-CE86-1E9007655F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606367" y="5245100"/>
                    <a:ext cx="71966" cy="0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Grupo 67">
                  <a:extLst>
                    <a:ext uri="{FF2B5EF4-FFF2-40B4-BE49-F238E27FC236}">
                      <a16:creationId xmlns:a16="http://schemas.microsoft.com/office/drawing/2014/main" id="{366AAF22-2A6D-0F71-33E2-83E71250F08D}"/>
                    </a:ext>
                  </a:extLst>
                </p:cNvPr>
                <p:cNvGrpSpPr/>
                <p:nvPr/>
              </p:nvGrpSpPr>
              <p:grpSpPr>
                <a:xfrm>
                  <a:off x="10179050" y="3534998"/>
                  <a:ext cx="370417" cy="201977"/>
                  <a:chOff x="10179050" y="3534998"/>
                  <a:chExt cx="370417" cy="201977"/>
                </a:xfrm>
              </p:grpSpPr>
              <p:cxnSp>
                <p:nvCxnSpPr>
                  <p:cNvPr id="69" name="Conector recto 68">
                    <a:extLst>
                      <a:ext uri="{FF2B5EF4-FFF2-40B4-BE49-F238E27FC236}">
                        <a16:creationId xmlns:a16="http://schemas.microsoft.com/office/drawing/2014/main" id="{9F3FC52E-FDA0-BBA6-7C9D-722B4801C9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0216240" y="3534998"/>
                    <a:ext cx="333227" cy="67569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ector recto 69">
                    <a:extLst>
                      <a:ext uri="{FF2B5EF4-FFF2-40B4-BE49-F238E27FC236}">
                        <a16:creationId xmlns:a16="http://schemas.microsoft.com/office/drawing/2014/main" id="{6E5AA13C-7718-784C-BFEB-3BB18E945E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179050" y="3712746"/>
                    <a:ext cx="66675" cy="24229"/>
                  </a:xfrm>
                  <a:prstGeom prst="line">
                    <a:avLst/>
                  </a:prstGeom>
                  <a:ln w="63500">
                    <a:solidFill>
                      <a:srgbClr val="F9963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7" name="Conector recto 26">
                <a:extLst>
                  <a:ext uri="{FF2B5EF4-FFF2-40B4-BE49-F238E27FC236}">
                    <a16:creationId xmlns:a16="http://schemas.microsoft.com/office/drawing/2014/main" id="{5FF0AD09-42C6-13FA-7C69-1FBFB3FF29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42113" y="2672674"/>
                <a:ext cx="133387" cy="36659"/>
              </a:xfrm>
              <a:prstGeom prst="line">
                <a:avLst/>
              </a:prstGeom>
              <a:ln w="63500">
                <a:solidFill>
                  <a:srgbClr val="F996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912B31E7-D093-AE53-80A6-DCF46C6E0F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46950" y="2309283"/>
                <a:ext cx="65617" cy="30969"/>
              </a:xfrm>
              <a:prstGeom prst="line">
                <a:avLst/>
              </a:prstGeom>
              <a:ln w="63500">
                <a:solidFill>
                  <a:srgbClr val="F9963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F74EB804-C88C-2613-7D09-D176488A47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71746" y="5421069"/>
              <a:ext cx="141854" cy="162698"/>
            </a:xfrm>
            <a:prstGeom prst="line">
              <a:avLst/>
            </a:prstGeom>
            <a:ln w="63500">
              <a:solidFill>
                <a:srgbClr val="F996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upo 108">
            <a:extLst>
              <a:ext uri="{FF2B5EF4-FFF2-40B4-BE49-F238E27FC236}">
                <a16:creationId xmlns:a16="http://schemas.microsoft.com/office/drawing/2014/main" id="{684D8019-E55B-3170-C7D6-46550282153C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110" name="Group 38">
              <a:extLst>
                <a:ext uri="{FF2B5EF4-FFF2-40B4-BE49-F238E27FC236}">
                  <a16:creationId xmlns:a16="http://schemas.microsoft.com/office/drawing/2014/main" id="{A2A6A008-8075-474C-7389-6A2AA82702CD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7" name="Freeform 39">
                <a:extLst>
                  <a:ext uri="{FF2B5EF4-FFF2-40B4-BE49-F238E27FC236}">
                    <a16:creationId xmlns:a16="http://schemas.microsoft.com/office/drawing/2014/main" id="{057FCC8C-251B-A070-FFEA-D65C33D44045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Transición energética en UY</a:t>
                </a:r>
              </a:p>
            </p:txBody>
          </p:sp>
          <p:sp>
            <p:nvSpPr>
              <p:cNvPr id="118" name="TextBox 40">
                <a:extLst>
                  <a:ext uri="{FF2B5EF4-FFF2-40B4-BE49-F238E27FC236}">
                    <a16:creationId xmlns:a16="http://schemas.microsoft.com/office/drawing/2014/main" id="{46ED70A1-81D4-E0C2-809F-C5DF6CE4162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16" name="TextBox 49">
              <a:extLst>
                <a:ext uri="{FF2B5EF4-FFF2-40B4-BE49-F238E27FC236}">
                  <a16:creationId xmlns:a16="http://schemas.microsoft.com/office/drawing/2014/main" id="{970613F9-4730-8CD6-16F7-EFB9D4254738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50" name="Freeform 5">
            <a:extLst>
              <a:ext uri="{FF2B5EF4-FFF2-40B4-BE49-F238E27FC236}">
                <a16:creationId xmlns:a16="http://schemas.microsoft.com/office/drawing/2014/main" id="{278AA1BD-25DF-D7A6-860E-07354F1D99E5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A88C726-67D7-4749-9F19-2E10D7811EC6}"/>
              </a:ext>
            </a:extLst>
          </p:cNvPr>
          <p:cNvSpPr txBox="1"/>
          <p:nvPr/>
        </p:nvSpPr>
        <p:spPr>
          <a:xfrm>
            <a:off x="805256" y="2671996"/>
            <a:ext cx="5522980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0"/>
              </a:lnSpc>
            </a:pPr>
            <a:r>
              <a:rPr lang="es-UY" sz="3200" b="1" dirty="0">
                <a:solidFill>
                  <a:srgbClr val="FEFEFE"/>
                </a:solidFill>
                <a:latin typeface="72 Black" panose="020B0A04030603020204" pitchFamily="34" charset="0"/>
                <a:ea typeface="Fieldwork 3"/>
                <a:cs typeface="72 Black" panose="020B0A04030603020204" pitchFamily="34" charset="0"/>
                <a:sym typeface="Fieldwork 3"/>
              </a:rPr>
              <a:t>Energía Renovable </a:t>
            </a:r>
            <a:endParaRPr lang="es-UY" sz="3200" b="1" noProof="0" dirty="0">
              <a:solidFill>
                <a:srgbClr val="FEFEFE"/>
              </a:solidFill>
              <a:latin typeface="72 Black" panose="020B0A04030603020204" pitchFamily="34" charset="0"/>
              <a:ea typeface="Fieldwork 3"/>
              <a:cs typeface="72 Black" panose="020B0A04030603020204" pitchFamily="34" charset="0"/>
              <a:sym typeface="Fieldwork 3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3C78083-45C6-2DB6-2FAB-12B720B36B3F}"/>
              </a:ext>
            </a:extLst>
          </p:cNvPr>
          <p:cNvSpPr txBox="1"/>
          <p:nvPr/>
        </p:nvSpPr>
        <p:spPr>
          <a:xfrm>
            <a:off x="805255" y="1905921"/>
            <a:ext cx="552298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UY" sz="8000" noProof="0" dirty="0">
                <a:solidFill>
                  <a:srgbClr val="F68B1F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98%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853D0D3E-031D-5450-C834-6E159B8DC701}"/>
              </a:ext>
            </a:extLst>
          </p:cNvPr>
          <p:cNvSpPr txBox="1"/>
          <p:nvPr/>
        </p:nvSpPr>
        <p:spPr>
          <a:xfrm>
            <a:off x="821676" y="4208859"/>
            <a:ext cx="5522980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0"/>
              </a:lnSpc>
            </a:pPr>
            <a:r>
              <a:rPr lang="es-UY" sz="3200" b="1" dirty="0">
                <a:solidFill>
                  <a:srgbClr val="FEFEFE"/>
                </a:solidFill>
                <a:latin typeface="72 Black" panose="020B0A04030603020204" pitchFamily="34" charset="0"/>
                <a:ea typeface="Fieldwork 3"/>
                <a:cs typeface="72 Black" panose="020B0A04030603020204" pitchFamily="34" charset="0"/>
                <a:sym typeface="Fieldwork 3"/>
              </a:rPr>
              <a:t>Sin conexión de red</a:t>
            </a:r>
            <a:endParaRPr lang="es-UY" sz="3200" b="1" noProof="0" dirty="0">
              <a:solidFill>
                <a:srgbClr val="FEFEFE"/>
              </a:solidFill>
              <a:latin typeface="72 Black" panose="020B0A04030603020204" pitchFamily="34" charset="0"/>
              <a:ea typeface="Fieldwork 3"/>
              <a:cs typeface="72 Black" panose="020B0A04030603020204" pitchFamily="34" charset="0"/>
              <a:sym typeface="Fieldwork 3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0A4BA46-2A12-6140-4DA5-7643F71E43D3}"/>
              </a:ext>
            </a:extLst>
          </p:cNvPr>
          <p:cNvSpPr txBox="1"/>
          <p:nvPr/>
        </p:nvSpPr>
        <p:spPr>
          <a:xfrm>
            <a:off x="810245" y="3534224"/>
            <a:ext cx="552298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UY" sz="7200" noProof="0" dirty="0">
                <a:solidFill>
                  <a:srgbClr val="F68B1F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0 MW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22B6599-AC9F-644A-95E0-9D9A23FB0CFA}"/>
              </a:ext>
            </a:extLst>
          </p:cNvPr>
          <p:cNvSpPr txBox="1"/>
          <p:nvPr/>
        </p:nvSpPr>
        <p:spPr>
          <a:xfrm>
            <a:off x="790471" y="5626067"/>
            <a:ext cx="6308805" cy="759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80"/>
              </a:lnSpc>
            </a:pPr>
            <a:r>
              <a:rPr lang="es-UY" sz="3200" b="1" noProof="0" dirty="0">
                <a:solidFill>
                  <a:srgbClr val="FEFEFE"/>
                </a:solidFill>
                <a:latin typeface="72 Black" panose="020B0A04030603020204" pitchFamily="34" charset="0"/>
                <a:ea typeface="Fieldwork 3"/>
                <a:cs typeface="72 Black" panose="020B0A04030603020204" pitchFamily="34" charset="0"/>
                <a:sym typeface="Fieldwork 3"/>
              </a:rPr>
              <a:t>Redes Troncales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4A31062-B3D7-B5F1-2B4A-401B35341BF0}"/>
              </a:ext>
            </a:extLst>
          </p:cNvPr>
          <p:cNvSpPr txBox="1"/>
          <p:nvPr/>
        </p:nvSpPr>
        <p:spPr>
          <a:xfrm>
            <a:off x="779041" y="4951432"/>
            <a:ext cx="552298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UY" sz="7200" noProof="0" dirty="0">
                <a:solidFill>
                  <a:srgbClr val="F68B1F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0 km</a:t>
            </a:r>
          </a:p>
        </p:txBody>
      </p:sp>
    </p:spTree>
    <p:extLst>
      <p:ext uri="{BB962C8B-B14F-4D97-AF65-F5344CB8AC3E}">
        <p14:creationId xmlns:p14="http://schemas.microsoft.com/office/powerpoint/2010/main" val="378874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64062-E6F8-4983-7A99-737A75566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216801B-DC1B-B9E3-D0CF-3973173A81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616D3E-DF70-A51F-0D6A-0ABD9FAD0B80}"/>
              </a:ext>
            </a:extLst>
          </p:cNvPr>
          <p:cNvSpPr txBox="1"/>
          <p:nvPr/>
        </p:nvSpPr>
        <p:spPr>
          <a:xfrm>
            <a:off x="1295400" y="427776"/>
            <a:ext cx="7086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Y" sz="4000" dirty="0">
                <a:solidFill>
                  <a:srgbClr val="F99637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Crecimiento de la demanda</a:t>
            </a:r>
          </a:p>
        </p:txBody>
      </p:sp>
      <p:graphicFrame>
        <p:nvGraphicFramePr>
          <p:cNvPr id="93" name="Gráfico 92">
            <a:extLst>
              <a:ext uri="{FF2B5EF4-FFF2-40B4-BE49-F238E27FC236}">
                <a16:creationId xmlns:a16="http://schemas.microsoft.com/office/drawing/2014/main" id="{C2E0CE58-B876-9CF8-1C8A-FFA5EF64FE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7947"/>
              </p:ext>
            </p:extLst>
          </p:nvPr>
        </p:nvGraphicFramePr>
        <p:xfrm>
          <a:off x="1075038" y="1295402"/>
          <a:ext cx="9745362" cy="2666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5" name="Gráfico 94">
            <a:extLst>
              <a:ext uri="{FF2B5EF4-FFF2-40B4-BE49-F238E27FC236}">
                <a16:creationId xmlns:a16="http://schemas.microsoft.com/office/drawing/2014/main" id="{1D086310-7562-FC25-1F66-3A12DCA23B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242548"/>
              </p:ext>
            </p:extLst>
          </p:nvPr>
        </p:nvGraphicFramePr>
        <p:xfrm>
          <a:off x="1075038" y="4054476"/>
          <a:ext cx="9745362" cy="272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Freeform 5">
            <a:extLst>
              <a:ext uri="{FF2B5EF4-FFF2-40B4-BE49-F238E27FC236}">
                <a16:creationId xmlns:a16="http://schemas.microsoft.com/office/drawing/2014/main" id="{5A08B7CA-BE28-47C3-ACFD-41059883F400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41742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62FB2-EBBE-DEE8-9502-36B778808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297E4FB-594C-01C4-1798-8EE515E077A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652F46E-CD9B-79BA-71AE-03AFEFD94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Vulnerable ante contingencias </a:t>
            </a:r>
            <a:endParaRPr lang="es-UY" b="1" dirty="0">
              <a:solidFill>
                <a:srgbClr val="F99637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BCBF00-239F-FA34-07C4-7696037B9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00D541DF-DA62-E944-6496-A51476B6ACE7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460630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84E1EEAC-A432-62F1-4BF3-09A83D3B5B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-8575" y="0"/>
            <a:ext cx="1220057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3B6660C-9F3C-C6CB-FC92-264CBC6834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14" y="1530604"/>
            <a:ext cx="4959665" cy="5327396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4AFC62C-2B60-0A9F-7268-B7EA98F517BD}"/>
              </a:ext>
            </a:extLst>
          </p:cNvPr>
          <p:cNvSpPr/>
          <p:nvPr/>
        </p:nvSpPr>
        <p:spPr>
          <a:xfrm rot="3313506">
            <a:off x="6501066" y="5330871"/>
            <a:ext cx="2664000" cy="320040"/>
          </a:xfrm>
          <a:prstGeom prst="rightArrow">
            <a:avLst/>
          </a:prstGeom>
          <a:solidFill>
            <a:srgbClr val="F9963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14C20292-3706-EFC2-CA89-0CE349F49FA8}"/>
              </a:ext>
            </a:extLst>
          </p:cNvPr>
          <p:cNvSpPr/>
          <p:nvPr/>
        </p:nvSpPr>
        <p:spPr>
          <a:xfrm rot="161841">
            <a:off x="8917746" y="6438900"/>
            <a:ext cx="1008000" cy="320040"/>
          </a:xfrm>
          <a:prstGeom prst="rightArrow">
            <a:avLst/>
          </a:prstGeom>
          <a:solidFill>
            <a:srgbClr val="F9963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grpSp>
        <p:nvGrpSpPr>
          <p:cNvPr id="7" name="Group 19">
            <a:extLst>
              <a:ext uri="{FF2B5EF4-FFF2-40B4-BE49-F238E27FC236}">
                <a16:creationId xmlns:a16="http://schemas.microsoft.com/office/drawing/2014/main" id="{597AEF3B-0EDA-001A-80EE-3AC05CFC3B0A}"/>
              </a:ext>
            </a:extLst>
          </p:cNvPr>
          <p:cNvGrpSpPr/>
          <p:nvPr/>
        </p:nvGrpSpPr>
        <p:grpSpPr>
          <a:xfrm>
            <a:off x="480247" y="508747"/>
            <a:ext cx="11231505" cy="840120"/>
            <a:chOff x="-8424" y="0"/>
            <a:chExt cx="1980098" cy="301227"/>
          </a:xfrm>
        </p:grpSpPr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68C4BF6F-1C65-BEFD-2B48-B585904D12A3}"/>
                </a:ext>
              </a:extLst>
            </p:cNvPr>
            <p:cNvSpPr/>
            <p:nvPr/>
          </p:nvSpPr>
          <p:spPr>
            <a:xfrm>
              <a:off x="0" y="0"/>
              <a:ext cx="1971674" cy="301227"/>
            </a:xfrm>
            <a:prstGeom prst="roundRect">
              <a:avLst>
                <a:gd name="adj" fmla="val 50000"/>
              </a:avLst>
            </a:prstGeom>
            <a:solidFill>
              <a:srgbClr val="FEFEFE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s-UY" sz="1200" dirty="0"/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06818E83-A901-2429-6F9D-1ABC8D4315C2}"/>
                </a:ext>
              </a:extLst>
            </p:cNvPr>
            <p:cNvSpPr txBox="1"/>
            <p:nvPr/>
          </p:nvSpPr>
          <p:spPr>
            <a:xfrm>
              <a:off x="-8424" y="15319"/>
              <a:ext cx="1971674" cy="263127"/>
            </a:xfrm>
            <a:prstGeom prst="round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3000"/>
                </a:lnSpc>
              </a:pPr>
              <a:r>
                <a:rPr lang="es-ES" sz="3000" dirty="0">
                  <a:solidFill>
                    <a:srgbClr val="0061AF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Esquema radial de la red de 500 kV</a:t>
              </a:r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00DF3E9-E6F8-CF55-69FE-C7E79D67D4C7}"/>
              </a:ext>
            </a:extLst>
          </p:cNvPr>
          <p:cNvSpPr txBox="1">
            <a:spLocks/>
          </p:cNvSpPr>
          <p:nvPr/>
        </p:nvSpPr>
        <p:spPr>
          <a:xfrm>
            <a:off x="290421" y="1825624"/>
            <a:ext cx="6745379" cy="4589733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UY" sz="2400" dirty="0"/>
              <a:t>Desarrollada en la década del 70 y 80 conectando Salto Grande y Palmar con la demanda del sur.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UY" sz="2400" dirty="0"/>
              <a:t>Eje San Javier – Palmar – Montevideo.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UY" sz="2400" dirty="0"/>
              <a:t>A fines de la década del 90 desarrollo al este de Montevideo y San Carlos.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UY" sz="2400" dirty="0"/>
              <a:t>En 2016 se ejecuta la interconexión con Brasil desarrollando la línea SC5-ME5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UY" sz="2400" dirty="0"/>
              <a:t>En los últimos años desarrollo del cierre del anillo de 500 kV </a:t>
            </a:r>
            <a:endParaRPr lang="es-ES" sz="2400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EE3DB11-2486-DB7F-BD69-CBA2B36342D2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24541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5AA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D478EF-EEAA-10EC-509B-F96F8B4C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C6D4D09-2311-487C-1B13-D378300340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12192000" cy="6858000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DDCFD15D-16AA-EE93-80E3-9231182B4464}"/>
              </a:ext>
            </a:extLst>
          </p:cNvPr>
          <p:cNvSpPr txBox="1"/>
          <p:nvPr/>
        </p:nvSpPr>
        <p:spPr>
          <a:xfrm rot="16200000">
            <a:off x="3948632" y="-840684"/>
            <a:ext cx="2881484" cy="692505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427"/>
              </a:lnSpc>
            </a:pPr>
            <a:endParaRPr sz="120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62E55298-0983-8DA2-8B46-35D3A5717B01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EF27E26-82D4-70E4-2D01-063F5EF49DC1}"/>
              </a:ext>
            </a:extLst>
          </p:cNvPr>
          <p:cNvSpPr/>
          <p:nvPr/>
        </p:nvSpPr>
        <p:spPr>
          <a:xfrm>
            <a:off x="1659200" y="2328660"/>
            <a:ext cx="4053457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latin typeface="72" panose="020B0503030000000003" pitchFamily="34" charset="0"/>
                <a:cs typeface="72" panose="020B0503030000000003" pitchFamily="34" charset="0"/>
              </a:rPr>
              <a:t>Fenómenos atmosféricos extremos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ED19931-BE92-FB3B-E95F-C67AA3AB9A71}"/>
              </a:ext>
            </a:extLst>
          </p:cNvPr>
          <p:cNvSpPr/>
          <p:nvPr/>
        </p:nvSpPr>
        <p:spPr>
          <a:xfrm>
            <a:off x="6727571" y="2328660"/>
            <a:ext cx="4053459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2400" b="1" dirty="0">
                <a:latin typeface="72" panose="020B0503030000000003" pitchFamily="34" charset="0"/>
                <a:cs typeface="72" panose="020B0503030000000003" pitchFamily="34" charset="0"/>
              </a:rPr>
              <a:t>Incendios</a:t>
            </a:r>
            <a:endParaRPr lang="es-UY" sz="2000" b="1" dirty="0">
              <a:latin typeface="72" panose="020B0503030000000003" pitchFamily="34" charset="0"/>
              <a:cs typeface="72" panose="020B0503030000000003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C7A2F81-4D50-B43F-E689-C0883D2BAB13}"/>
              </a:ext>
            </a:extLst>
          </p:cNvPr>
          <p:cNvSpPr/>
          <p:nvPr/>
        </p:nvSpPr>
        <p:spPr>
          <a:xfrm>
            <a:off x="1659200" y="4281737"/>
            <a:ext cx="4053459" cy="1440180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72" panose="020B0503030000000003" pitchFamily="34" charset="0"/>
                <a:cs typeface="72" panose="020B0503030000000003" pitchFamily="34" charset="0"/>
              </a:rPr>
              <a:t>Fallas en Equipos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A12C44D1-1946-F12C-377B-908C59E6B19F}"/>
              </a:ext>
            </a:extLst>
          </p:cNvPr>
          <p:cNvSpPr/>
          <p:nvPr/>
        </p:nvSpPr>
        <p:spPr>
          <a:xfrm>
            <a:off x="6669841" y="4346391"/>
            <a:ext cx="4053459" cy="1375526"/>
          </a:xfrm>
          <a:prstGeom prst="roundRect">
            <a:avLst/>
          </a:prstGeom>
          <a:solidFill>
            <a:srgbClr val="025AAC"/>
          </a:solidFill>
          <a:ln w="57150">
            <a:solidFill>
              <a:srgbClr val="F99637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72" panose="020B0503030000000003" pitchFamily="34" charset="0"/>
                <a:cs typeface="72" panose="020B0503030000000003" pitchFamily="34" charset="0"/>
              </a:rPr>
              <a:t>Eventos Externos</a:t>
            </a:r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A968932B-D5D4-D96C-FBC2-FB7B13CF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Exposición a contingencias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813614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38DF-046D-CBBB-04ED-1A5BA3924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FC6DBF3-E94F-B3B7-4A41-F4FCD9206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AutoShape 5">
            <a:extLst>
              <a:ext uri="{FF2B5EF4-FFF2-40B4-BE49-F238E27FC236}">
                <a16:creationId xmlns:a16="http://schemas.microsoft.com/office/drawing/2014/main" id="{C36DB525-7164-EF00-4FDD-46CBAD521B59}"/>
              </a:ext>
            </a:extLst>
          </p:cNvPr>
          <p:cNvSpPr/>
          <p:nvPr/>
        </p:nvSpPr>
        <p:spPr>
          <a:xfrm>
            <a:off x="339428" y="4635500"/>
            <a:ext cx="11496973" cy="0"/>
          </a:xfrm>
          <a:prstGeom prst="line">
            <a:avLst/>
          </a:prstGeom>
          <a:ln w="38100" cap="flat">
            <a:solidFill>
              <a:srgbClr val="FFB0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UY" sz="1200" dirty="0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BC695A9B-D844-6420-2FDE-FDF03DE97953}"/>
              </a:ext>
            </a:extLst>
          </p:cNvPr>
          <p:cNvGrpSpPr/>
          <p:nvPr/>
        </p:nvGrpSpPr>
        <p:grpSpPr>
          <a:xfrm>
            <a:off x="1135611" y="2448276"/>
            <a:ext cx="738664" cy="2486604"/>
            <a:chOff x="1064911" y="3273015"/>
            <a:chExt cx="1107996" cy="3729906"/>
          </a:xfrm>
        </p:grpSpPr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AA895F81-E021-EB10-A24C-CD8A5E01F1A4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50" name="Group 6">
                <a:extLst>
                  <a:ext uri="{FF2B5EF4-FFF2-40B4-BE49-F238E27FC236}">
                    <a16:creationId xmlns:a16="http://schemas.microsoft.com/office/drawing/2014/main" id="{7965156E-0A28-95B1-5930-FA76FF46BBB7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52" name="Freeform 7">
                  <a:extLst>
                    <a:ext uri="{FF2B5EF4-FFF2-40B4-BE49-F238E27FC236}">
                      <a16:creationId xmlns:a16="http://schemas.microsoft.com/office/drawing/2014/main" id="{C296B78C-E103-65C3-24C3-863F633B0C62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53" name="TextBox 8">
                  <a:extLst>
                    <a:ext uri="{FF2B5EF4-FFF2-40B4-BE49-F238E27FC236}">
                      <a16:creationId xmlns:a16="http://schemas.microsoft.com/office/drawing/2014/main" id="{E9F68C91-5128-79C1-99BC-6919EE57147B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F1D50BC9-66E9-8631-B364-B1756354E25E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48" name="TextBox 23">
              <a:extLst>
                <a:ext uri="{FF2B5EF4-FFF2-40B4-BE49-F238E27FC236}">
                  <a16:creationId xmlns:a16="http://schemas.microsoft.com/office/drawing/2014/main" id="{D9E2475A-2CEA-32C8-3E0B-40A000B9131C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2001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E19F8583-8841-330B-38EC-55413084C7BB}"/>
                </a:ext>
              </a:extLst>
            </p:cNvPr>
            <p:cNvSpPr txBox="1"/>
            <p:nvPr/>
          </p:nvSpPr>
          <p:spPr>
            <a:xfrm>
              <a:off x="1064911" y="3273015"/>
              <a:ext cx="1107996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Error Humano apertura de líneas SJ5-PA5</a:t>
              </a: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409A9C35-9667-1527-12CD-835E0E266AA8}"/>
              </a:ext>
            </a:extLst>
          </p:cNvPr>
          <p:cNvGrpSpPr/>
          <p:nvPr/>
        </p:nvGrpSpPr>
        <p:grpSpPr>
          <a:xfrm>
            <a:off x="2215140" y="2448276"/>
            <a:ext cx="636689" cy="2486604"/>
            <a:chOff x="1108544" y="3273015"/>
            <a:chExt cx="955034" cy="3729906"/>
          </a:xfrm>
        </p:grpSpPr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CF00523E-5E60-2576-CEC9-33BF2851D6E0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58" name="Group 6">
                <a:extLst>
                  <a:ext uri="{FF2B5EF4-FFF2-40B4-BE49-F238E27FC236}">
                    <a16:creationId xmlns:a16="http://schemas.microsoft.com/office/drawing/2014/main" id="{56C70786-E661-4390-4EAD-3AB126B503BD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60" name="Freeform 7">
                  <a:extLst>
                    <a:ext uri="{FF2B5EF4-FFF2-40B4-BE49-F238E27FC236}">
                      <a16:creationId xmlns:a16="http://schemas.microsoft.com/office/drawing/2014/main" id="{FC1D6D2A-25E5-95BF-E61B-EACDB22C7B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61" name="TextBox 8">
                  <a:extLst>
                    <a:ext uri="{FF2B5EF4-FFF2-40B4-BE49-F238E27FC236}">
                      <a16:creationId xmlns:a16="http://schemas.microsoft.com/office/drawing/2014/main" id="{DB5933CC-CF29-1B46-95A1-10641D9B3562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59" name="Freeform 19">
                <a:extLst>
                  <a:ext uri="{FF2B5EF4-FFF2-40B4-BE49-F238E27FC236}">
                    <a16:creationId xmlns:a16="http://schemas.microsoft.com/office/drawing/2014/main" id="{C68B16DA-A691-9967-0DBA-AFC2BA3F94D2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56" name="TextBox 23">
              <a:extLst>
                <a:ext uri="{FF2B5EF4-FFF2-40B4-BE49-F238E27FC236}">
                  <a16:creationId xmlns:a16="http://schemas.microsoft.com/office/drawing/2014/main" id="{3C98AD10-2C80-1E77-15D1-F1B8519BF771}"/>
                </a:ext>
              </a:extLst>
            </p:cNvPr>
            <p:cNvSpPr txBox="1"/>
            <p:nvPr/>
          </p:nvSpPr>
          <p:spPr>
            <a:xfrm>
              <a:off x="1250357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2002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C111BFF3-41E0-EE3C-9361-8F999134C121}"/>
                </a:ext>
              </a:extLst>
            </p:cNvPr>
            <p:cNvSpPr txBox="1"/>
            <p:nvPr/>
          </p:nvSpPr>
          <p:spPr>
            <a:xfrm>
              <a:off x="1180951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Tornado Juanico con caída de torres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E55ACF7C-E58D-9E3B-DA7E-DAE88BF45A6F}"/>
              </a:ext>
            </a:extLst>
          </p:cNvPr>
          <p:cNvGrpSpPr/>
          <p:nvPr/>
        </p:nvGrpSpPr>
        <p:grpSpPr>
          <a:xfrm>
            <a:off x="5147803" y="2448276"/>
            <a:ext cx="636690" cy="2486604"/>
            <a:chOff x="1108544" y="3273015"/>
            <a:chExt cx="955034" cy="3729906"/>
          </a:xfrm>
        </p:grpSpPr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E69D954D-F72A-34A0-0897-88CE50E92D38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66" name="Group 6">
                <a:extLst>
                  <a:ext uri="{FF2B5EF4-FFF2-40B4-BE49-F238E27FC236}">
                    <a16:creationId xmlns:a16="http://schemas.microsoft.com/office/drawing/2014/main" id="{E8FD4191-B817-BD05-B64D-ED271977C603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68" name="Freeform 7">
                  <a:extLst>
                    <a:ext uri="{FF2B5EF4-FFF2-40B4-BE49-F238E27FC236}">
                      <a16:creationId xmlns:a16="http://schemas.microsoft.com/office/drawing/2014/main" id="{F4135BC7-B8D2-B02C-38D2-169CABFDB03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69" name="TextBox 8">
                  <a:extLst>
                    <a:ext uri="{FF2B5EF4-FFF2-40B4-BE49-F238E27FC236}">
                      <a16:creationId xmlns:a16="http://schemas.microsoft.com/office/drawing/2014/main" id="{D50731C2-6037-827F-7345-7E334FB350DF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67" name="Freeform 19">
                <a:extLst>
                  <a:ext uri="{FF2B5EF4-FFF2-40B4-BE49-F238E27FC236}">
                    <a16:creationId xmlns:a16="http://schemas.microsoft.com/office/drawing/2014/main" id="{66C0A609-611A-1446-2D0B-0A16C939F8C5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64" name="TextBox 23">
              <a:extLst>
                <a:ext uri="{FF2B5EF4-FFF2-40B4-BE49-F238E27FC236}">
                  <a16:creationId xmlns:a16="http://schemas.microsoft.com/office/drawing/2014/main" id="{B6DE8FC0-2175-39C3-6D1E-9A44C68B6E2B}"/>
                </a:ext>
              </a:extLst>
            </p:cNvPr>
            <p:cNvSpPr txBox="1"/>
            <p:nvPr/>
          </p:nvSpPr>
          <p:spPr>
            <a:xfrm>
              <a:off x="1250357" y="5613125"/>
              <a:ext cx="775965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2006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CFD823FB-DEDB-155D-23E3-EFF9C8621420}"/>
                </a:ext>
              </a:extLst>
            </p:cNvPr>
            <p:cNvSpPr txBox="1"/>
            <p:nvPr/>
          </p:nvSpPr>
          <p:spPr>
            <a:xfrm>
              <a:off x="1164396" y="3273015"/>
              <a:ext cx="830998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Temporal y tormentas electicas</a:t>
              </a:r>
            </a:p>
          </p:txBody>
        </p:sp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8D767060-2292-8FB8-37A0-AE2433862A31}"/>
              </a:ext>
            </a:extLst>
          </p:cNvPr>
          <p:cNvGrpSpPr/>
          <p:nvPr/>
        </p:nvGrpSpPr>
        <p:grpSpPr>
          <a:xfrm>
            <a:off x="6125358" y="2448276"/>
            <a:ext cx="636689" cy="2486604"/>
            <a:chOff x="1108544" y="3273015"/>
            <a:chExt cx="955034" cy="3729906"/>
          </a:xfrm>
        </p:grpSpPr>
        <p:grpSp>
          <p:nvGrpSpPr>
            <p:cNvPr id="71" name="Grupo 70">
              <a:extLst>
                <a:ext uri="{FF2B5EF4-FFF2-40B4-BE49-F238E27FC236}">
                  <a16:creationId xmlns:a16="http://schemas.microsoft.com/office/drawing/2014/main" id="{31FB5A92-BBC1-E656-3BFF-A505113B179E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74" name="Group 6">
                <a:extLst>
                  <a:ext uri="{FF2B5EF4-FFF2-40B4-BE49-F238E27FC236}">
                    <a16:creationId xmlns:a16="http://schemas.microsoft.com/office/drawing/2014/main" id="{9A4B5329-820C-2E37-35B5-0FC285ED0B5A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76" name="Freeform 7">
                  <a:extLst>
                    <a:ext uri="{FF2B5EF4-FFF2-40B4-BE49-F238E27FC236}">
                      <a16:creationId xmlns:a16="http://schemas.microsoft.com/office/drawing/2014/main" id="{D8E07BE9-B195-4FAA-1A1E-417CDBE43DA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77" name="TextBox 8">
                  <a:extLst>
                    <a:ext uri="{FF2B5EF4-FFF2-40B4-BE49-F238E27FC236}">
                      <a16:creationId xmlns:a16="http://schemas.microsoft.com/office/drawing/2014/main" id="{CFCBF396-C931-2025-3539-AC69F4266594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75" name="Freeform 19">
                <a:extLst>
                  <a:ext uri="{FF2B5EF4-FFF2-40B4-BE49-F238E27FC236}">
                    <a16:creationId xmlns:a16="http://schemas.microsoft.com/office/drawing/2014/main" id="{6C15833C-7A25-CA3E-D146-1CA2474027E5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72" name="TextBox 23">
              <a:extLst>
                <a:ext uri="{FF2B5EF4-FFF2-40B4-BE49-F238E27FC236}">
                  <a16:creationId xmlns:a16="http://schemas.microsoft.com/office/drawing/2014/main" id="{D838408C-9FA9-E075-18D5-7C7D7EE1F39E}"/>
                </a:ext>
              </a:extLst>
            </p:cNvPr>
            <p:cNvSpPr txBox="1"/>
            <p:nvPr/>
          </p:nvSpPr>
          <p:spPr>
            <a:xfrm>
              <a:off x="1250357" y="5613125"/>
              <a:ext cx="775965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2012</a:t>
              </a:r>
            </a:p>
          </p:txBody>
        </p:sp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00A848F9-ABFD-5095-6907-601C71F870F1}"/>
                </a:ext>
              </a:extLst>
            </p:cNvPr>
            <p:cNvSpPr txBox="1"/>
            <p:nvPr/>
          </p:nvSpPr>
          <p:spPr>
            <a:xfrm>
              <a:off x="1110421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Falla Interruptor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2-25 de Palmar</a:t>
              </a:r>
            </a:p>
          </p:txBody>
        </p:sp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E7434C15-633D-1F78-58FF-153171318F0C}"/>
              </a:ext>
            </a:extLst>
          </p:cNvPr>
          <p:cNvGrpSpPr/>
          <p:nvPr/>
        </p:nvGrpSpPr>
        <p:grpSpPr>
          <a:xfrm>
            <a:off x="7102912" y="2448276"/>
            <a:ext cx="636687" cy="2486604"/>
            <a:chOff x="1123701" y="3273015"/>
            <a:chExt cx="955033" cy="3729906"/>
          </a:xfrm>
        </p:grpSpPr>
        <p:grpSp>
          <p:nvGrpSpPr>
            <p:cNvPr id="83" name="Grupo 82">
              <a:extLst>
                <a:ext uri="{FF2B5EF4-FFF2-40B4-BE49-F238E27FC236}">
                  <a16:creationId xmlns:a16="http://schemas.microsoft.com/office/drawing/2014/main" id="{EB266ED5-CE5A-8F08-EE6C-6FF216F0B6E7}"/>
                </a:ext>
              </a:extLst>
            </p:cNvPr>
            <p:cNvGrpSpPr/>
            <p:nvPr/>
          </p:nvGrpSpPr>
          <p:grpSpPr>
            <a:xfrm>
              <a:off x="1123701" y="6047887"/>
              <a:ext cx="955033" cy="955034"/>
              <a:chOff x="8681640" y="6014750"/>
              <a:chExt cx="955033" cy="955034"/>
            </a:xfrm>
          </p:grpSpPr>
          <p:grpSp>
            <p:nvGrpSpPr>
              <p:cNvPr id="86" name="Group 6">
                <a:extLst>
                  <a:ext uri="{FF2B5EF4-FFF2-40B4-BE49-F238E27FC236}">
                    <a16:creationId xmlns:a16="http://schemas.microsoft.com/office/drawing/2014/main" id="{9EDF50E6-DB79-2B29-1ED9-8CCCD4095787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3" cy="955034"/>
                <a:chOff x="12900" y="0"/>
                <a:chExt cx="812799" cy="812800"/>
              </a:xfrm>
            </p:grpSpPr>
            <p:sp>
              <p:nvSpPr>
                <p:cNvPr id="88" name="Freeform 7">
                  <a:extLst>
                    <a:ext uri="{FF2B5EF4-FFF2-40B4-BE49-F238E27FC236}">
                      <a16:creationId xmlns:a16="http://schemas.microsoft.com/office/drawing/2014/main" id="{7B014ABD-D08F-084A-DDE9-7ED9C4F66DE5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799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89" name="TextBox 8">
                  <a:extLst>
                    <a:ext uri="{FF2B5EF4-FFF2-40B4-BE49-F238E27FC236}">
                      <a16:creationId xmlns:a16="http://schemas.microsoft.com/office/drawing/2014/main" id="{67F9B901-5A07-6C75-8626-663123684835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87" name="Freeform 19">
                <a:extLst>
                  <a:ext uri="{FF2B5EF4-FFF2-40B4-BE49-F238E27FC236}">
                    <a16:creationId xmlns:a16="http://schemas.microsoft.com/office/drawing/2014/main" id="{662AE514-A0D6-445A-E741-00227D58E149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84" name="TextBox 23">
              <a:extLst>
                <a:ext uri="{FF2B5EF4-FFF2-40B4-BE49-F238E27FC236}">
                  <a16:creationId xmlns:a16="http://schemas.microsoft.com/office/drawing/2014/main" id="{746452C2-6EB9-4D78-E46F-4ED55EC1263D}"/>
                </a:ext>
              </a:extLst>
            </p:cNvPr>
            <p:cNvSpPr txBox="1"/>
            <p:nvPr/>
          </p:nvSpPr>
          <p:spPr>
            <a:xfrm>
              <a:off x="1231886" y="5642216"/>
              <a:ext cx="73866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2016</a:t>
              </a:r>
            </a:p>
          </p:txBody>
        </p:sp>
        <p:sp>
          <p:nvSpPr>
            <p:cNvPr id="85" name="CuadroTexto 84">
              <a:extLst>
                <a:ext uri="{FF2B5EF4-FFF2-40B4-BE49-F238E27FC236}">
                  <a16:creationId xmlns:a16="http://schemas.microsoft.com/office/drawing/2014/main" id="{36313CF2-FC42-3297-1921-8BB8295B9617}"/>
                </a:ext>
              </a:extLst>
            </p:cNvPr>
            <p:cNvSpPr txBox="1"/>
            <p:nvPr/>
          </p:nvSpPr>
          <p:spPr>
            <a:xfrm>
              <a:off x="1134388" y="3273015"/>
              <a:ext cx="831002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Evento de fuerte vientos</a:t>
              </a:r>
            </a:p>
          </p:txBody>
        </p:sp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4CEA858C-1EE4-20D3-C65B-3F1E2DD79A57}"/>
              </a:ext>
            </a:extLst>
          </p:cNvPr>
          <p:cNvGrpSpPr/>
          <p:nvPr/>
        </p:nvGrpSpPr>
        <p:grpSpPr>
          <a:xfrm>
            <a:off x="8080464" y="2448276"/>
            <a:ext cx="738665" cy="2486604"/>
            <a:chOff x="1064908" y="3273015"/>
            <a:chExt cx="1107998" cy="3729906"/>
          </a:xfrm>
        </p:grpSpPr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77A1FA5C-509C-C541-8C81-5FECDA461BF8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94" name="Group 6">
                <a:extLst>
                  <a:ext uri="{FF2B5EF4-FFF2-40B4-BE49-F238E27FC236}">
                    <a16:creationId xmlns:a16="http://schemas.microsoft.com/office/drawing/2014/main" id="{8C2C6167-91BE-7E5C-73DB-E372A45B77AD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96" name="Freeform 7">
                  <a:extLst>
                    <a:ext uri="{FF2B5EF4-FFF2-40B4-BE49-F238E27FC236}">
                      <a16:creationId xmlns:a16="http://schemas.microsoft.com/office/drawing/2014/main" id="{D79441F3-ECA8-CB43-D1B5-47FB61A5862C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97" name="TextBox 8">
                  <a:extLst>
                    <a:ext uri="{FF2B5EF4-FFF2-40B4-BE49-F238E27FC236}">
                      <a16:creationId xmlns:a16="http://schemas.microsoft.com/office/drawing/2014/main" id="{9003F052-811B-80C2-1870-9E3EB5AB07A8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95" name="Freeform 19">
                <a:extLst>
                  <a:ext uri="{FF2B5EF4-FFF2-40B4-BE49-F238E27FC236}">
                    <a16:creationId xmlns:a16="http://schemas.microsoft.com/office/drawing/2014/main" id="{960A3C23-BF47-30A2-BD8D-E5C23648EE9E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92" name="TextBox 23">
              <a:extLst>
                <a:ext uri="{FF2B5EF4-FFF2-40B4-BE49-F238E27FC236}">
                  <a16:creationId xmlns:a16="http://schemas.microsoft.com/office/drawing/2014/main" id="{19856344-56C3-FFEB-EC66-0F921E728E2A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2016</a:t>
              </a:r>
            </a:p>
          </p:txBody>
        </p:sp>
        <p:sp>
          <p:nvSpPr>
            <p:cNvPr id="93" name="CuadroTexto 92">
              <a:extLst>
                <a:ext uri="{FF2B5EF4-FFF2-40B4-BE49-F238E27FC236}">
                  <a16:creationId xmlns:a16="http://schemas.microsoft.com/office/drawing/2014/main" id="{5E093624-C286-5C47-10D6-77D7A00B5A38}"/>
                </a:ext>
              </a:extLst>
            </p:cNvPr>
            <p:cNvSpPr txBox="1"/>
            <p:nvPr/>
          </p:nvSpPr>
          <p:spPr>
            <a:xfrm>
              <a:off x="1064908" y="3273015"/>
              <a:ext cx="1107998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SJ5-PA5. Nido de ave y falla interruptor</a:t>
              </a:r>
            </a:p>
          </p:txBody>
        </p:sp>
      </p:grpSp>
      <p:grpSp>
        <p:nvGrpSpPr>
          <p:cNvPr id="98" name="Grupo 97">
            <a:extLst>
              <a:ext uri="{FF2B5EF4-FFF2-40B4-BE49-F238E27FC236}">
                <a16:creationId xmlns:a16="http://schemas.microsoft.com/office/drawing/2014/main" id="{A43A99C6-83EE-ACD8-21AA-2FD055E5C296}"/>
              </a:ext>
            </a:extLst>
          </p:cNvPr>
          <p:cNvGrpSpPr/>
          <p:nvPr/>
        </p:nvGrpSpPr>
        <p:grpSpPr>
          <a:xfrm>
            <a:off x="9159994" y="2438627"/>
            <a:ext cx="636689" cy="2505903"/>
            <a:chOff x="1123701" y="3244067"/>
            <a:chExt cx="955034" cy="3758854"/>
          </a:xfrm>
        </p:grpSpPr>
        <p:grpSp>
          <p:nvGrpSpPr>
            <p:cNvPr id="99" name="Grupo 98">
              <a:extLst>
                <a:ext uri="{FF2B5EF4-FFF2-40B4-BE49-F238E27FC236}">
                  <a16:creationId xmlns:a16="http://schemas.microsoft.com/office/drawing/2014/main" id="{6168F5CD-2543-F304-0767-9293F7E858EF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02" name="Group 6">
                <a:extLst>
                  <a:ext uri="{FF2B5EF4-FFF2-40B4-BE49-F238E27FC236}">
                    <a16:creationId xmlns:a16="http://schemas.microsoft.com/office/drawing/2014/main" id="{4E9A57E8-2641-46FA-41F8-68EB004E4348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04" name="Freeform 7">
                  <a:extLst>
                    <a:ext uri="{FF2B5EF4-FFF2-40B4-BE49-F238E27FC236}">
                      <a16:creationId xmlns:a16="http://schemas.microsoft.com/office/drawing/2014/main" id="{7631E737-0596-682C-45DF-4C56A2526F6C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05" name="TextBox 8">
                  <a:extLst>
                    <a:ext uri="{FF2B5EF4-FFF2-40B4-BE49-F238E27FC236}">
                      <a16:creationId xmlns:a16="http://schemas.microsoft.com/office/drawing/2014/main" id="{1F300847-32C0-5F53-C809-6CC976A15914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4478AE34-4C30-8E93-E327-FF80DEC5B72A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00" name="TextBox 23">
              <a:extLst>
                <a:ext uri="{FF2B5EF4-FFF2-40B4-BE49-F238E27FC236}">
                  <a16:creationId xmlns:a16="http://schemas.microsoft.com/office/drawing/2014/main" id="{E3D84D1F-80A6-9E39-2507-6D7C3AECB374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2017</a:t>
              </a:r>
            </a:p>
          </p:txBody>
        </p:sp>
        <p:sp>
          <p:nvSpPr>
            <p:cNvPr id="101" name="CuadroTexto 100">
              <a:extLst>
                <a:ext uri="{FF2B5EF4-FFF2-40B4-BE49-F238E27FC236}">
                  <a16:creationId xmlns:a16="http://schemas.microsoft.com/office/drawing/2014/main" id="{476CEA85-DC91-755F-2149-D7ECA3D7F2A5}"/>
                </a:ext>
              </a:extLst>
            </p:cNvPr>
            <p:cNvSpPr txBox="1"/>
            <p:nvPr/>
          </p:nvSpPr>
          <p:spPr>
            <a:xfrm>
              <a:off x="1203678" y="3244067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Evento de vientos extremos</a:t>
              </a:r>
            </a:p>
          </p:txBody>
        </p:sp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167BCA86-ACEC-BE0B-714B-47CA22AA396E}"/>
              </a:ext>
            </a:extLst>
          </p:cNvPr>
          <p:cNvGrpSpPr/>
          <p:nvPr/>
        </p:nvGrpSpPr>
        <p:grpSpPr>
          <a:xfrm>
            <a:off x="10137550" y="2438627"/>
            <a:ext cx="636689" cy="2486604"/>
            <a:chOff x="1123701" y="3273015"/>
            <a:chExt cx="955034" cy="3729906"/>
          </a:xfrm>
        </p:grpSpPr>
        <p:grpSp>
          <p:nvGrpSpPr>
            <p:cNvPr id="113" name="Grupo 112">
              <a:extLst>
                <a:ext uri="{FF2B5EF4-FFF2-40B4-BE49-F238E27FC236}">
                  <a16:creationId xmlns:a16="http://schemas.microsoft.com/office/drawing/2014/main" id="{06C22FAE-D68D-7E0F-D368-3E73F422E6AD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16" name="Group 6">
                <a:extLst>
                  <a:ext uri="{FF2B5EF4-FFF2-40B4-BE49-F238E27FC236}">
                    <a16:creationId xmlns:a16="http://schemas.microsoft.com/office/drawing/2014/main" id="{C55273B1-A639-79CF-1BAD-3F5947C45E32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18" name="Freeform 7">
                  <a:extLst>
                    <a:ext uri="{FF2B5EF4-FFF2-40B4-BE49-F238E27FC236}">
                      <a16:creationId xmlns:a16="http://schemas.microsoft.com/office/drawing/2014/main" id="{AFE67574-4B65-172A-D189-831B9F496DDF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19" name="TextBox 8">
                  <a:extLst>
                    <a:ext uri="{FF2B5EF4-FFF2-40B4-BE49-F238E27FC236}">
                      <a16:creationId xmlns:a16="http://schemas.microsoft.com/office/drawing/2014/main" id="{1CA74F74-C773-99E3-A804-7E2557410C20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17" name="Freeform 19">
                <a:extLst>
                  <a:ext uri="{FF2B5EF4-FFF2-40B4-BE49-F238E27FC236}">
                    <a16:creationId xmlns:a16="http://schemas.microsoft.com/office/drawing/2014/main" id="{517D167C-5B70-A5A2-FC24-553B00EF2185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14" name="TextBox 23">
              <a:extLst>
                <a:ext uri="{FF2B5EF4-FFF2-40B4-BE49-F238E27FC236}">
                  <a16:creationId xmlns:a16="http://schemas.microsoft.com/office/drawing/2014/main" id="{10E371BA-A926-02F7-04C8-11732AFD93EA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2019</a:t>
              </a:r>
            </a:p>
          </p:txBody>
        </p:sp>
        <p:sp>
          <p:nvSpPr>
            <p:cNvPr id="115" name="CuadroTexto 114">
              <a:extLst>
                <a:ext uri="{FF2B5EF4-FFF2-40B4-BE49-F238E27FC236}">
                  <a16:creationId xmlns:a16="http://schemas.microsoft.com/office/drawing/2014/main" id="{F76A187C-D8DF-4FF0-9067-4DF59B0A4312}"/>
                </a:ext>
              </a:extLst>
            </p:cNvPr>
            <p:cNvSpPr txBox="1"/>
            <p:nvPr/>
          </p:nvSpPr>
          <p:spPr>
            <a:xfrm>
              <a:off x="1184180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Blackout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 Sistema Interconectado</a:t>
              </a: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88BD33A9-555A-C0F5-8606-8C1AC5676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Eventos de Salida Simultáneas de Líneas de 500 kV</a:t>
            </a: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CBAA1044-2630-101C-9C0A-0E78C9C61C87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0AFC7DDE-E987-4B65-8A7F-EA1867E3726D}"/>
              </a:ext>
            </a:extLst>
          </p:cNvPr>
          <p:cNvGrpSpPr/>
          <p:nvPr/>
        </p:nvGrpSpPr>
        <p:grpSpPr>
          <a:xfrm>
            <a:off x="3192694" y="2448276"/>
            <a:ext cx="636689" cy="2486604"/>
            <a:chOff x="1108544" y="3273015"/>
            <a:chExt cx="955034" cy="3729906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6D694F2F-67F8-B07C-9791-1BBC7788EBCC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36" name="Group 6">
                <a:extLst>
                  <a:ext uri="{FF2B5EF4-FFF2-40B4-BE49-F238E27FC236}">
                    <a16:creationId xmlns:a16="http://schemas.microsoft.com/office/drawing/2014/main" id="{809D56AD-6311-EC1F-2E71-9571B94E58F8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38" name="Freeform 7">
                  <a:extLst>
                    <a:ext uri="{FF2B5EF4-FFF2-40B4-BE49-F238E27FC236}">
                      <a16:creationId xmlns:a16="http://schemas.microsoft.com/office/drawing/2014/main" id="{C69463B0-4DBB-4EB4-B425-147CD2A8633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39" name="TextBox 8">
                  <a:extLst>
                    <a:ext uri="{FF2B5EF4-FFF2-40B4-BE49-F238E27FC236}">
                      <a16:creationId xmlns:a16="http://schemas.microsoft.com/office/drawing/2014/main" id="{E5A1717E-ACAA-50C1-94AF-8A6620A91AC5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7A140F67-3AFE-57F0-EB4F-8A207F8CB1D5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34" name="TextBox 23">
              <a:extLst>
                <a:ext uri="{FF2B5EF4-FFF2-40B4-BE49-F238E27FC236}">
                  <a16:creationId xmlns:a16="http://schemas.microsoft.com/office/drawing/2014/main" id="{A7FA33A6-61FC-F9C7-64C3-848EBD6ED9FB}"/>
                </a:ext>
              </a:extLst>
            </p:cNvPr>
            <p:cNvSpPr txBox="1"/>
            <p:nvPr/>
          </p:nvSpPr>
          <p:spPr>
            <a:xfrm>
              <a:off x="1250357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2002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63F4A4F2-2165-0224-0ABA-29CD953ACD86}"/>
                </a:ext>
              </a:extLst>
            </p:cNvPr>
            <p:cNvSpPr txBox="1"/>
            <p:nvPr/>
          </p:nvSpPr>
          <p:spPr>
            <a:xfrm>
              <a:off x="1257151" y="3273015"/>
              <a:ext cx="553998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Post evento Juanico</a:t>
              </a: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DA42ABDA-ACB7-3255-D523-F83F0C0BA23C}"/>
              </a:ext>
            </a:extLst>
          </p:cNvPr>
          <p:cNvGrpSpPr/>
          <p:nvPr/>
        </p:nvGrpSpPr>
        <p:grpSpPr>
          <a:xfrm>
            <a:off x="4170248" y="2436337"/>
            <a:ext cx="636690" cy="2486604"/>
            <a:chOff x="1108544" y="3273015"/>
            <a:chExt cx="955034" cy="3729906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81B96A4E-CD84-D492-3C11-31F4F31B9CE5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78" name="Group 6">
                <a:extLst>
                  <a:ext uri="{FF2B5EF4-FFF2-40B4-BE49-F238E27FC236}">
                    <a16:creationId xmlns:a16="http://schemas.microsoft.com/office/drawing/2014/main" id="{E205D192-F084-3A0B-0C23-9C80FD5E88AD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81" name="Freeform 7">
                  <a:extLst>
                    <a:ext uri="{FF2B5EF4-FFF2-40B4-BE49-F238E27FC236}">
                      <a16:creationId xmlns:a16="http://schemas.microsoft.com/office/drawing/2014/main" id="{836E4F63-A2C6-785A-13FD-598081433F1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06" name="TextBox 8">
                  <a:extLst>
                    <a:ext uri="{FF2B5EF4-FFF2-40B4-BE49-F238E27FC236}">
                      <a16:creationId xmlns:a16="http://schemas.microsoft.com/office/drawing/2014/main" id="{534A5E95-1779-BDB1-6BE6-E5C660830560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id="{25D81B8B-FD7B-0EC8-6CE6-427074A6A7CF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43" name="TextBox 23">
              <a:extLst>
                <a:ext uri="{FF2B5EF4-FFF2-40B4-BE49-F238E27FC236}">
                  <a16:creationId xmlns:a16="http://schemas.microsoft.com/office/drawing/2014/main" id="{BA77B47F-3FDE-B1B2-2A08-19873E40A081}"/>
                </a:ext>
              </a:extLst>
            </p:cNvPr>
            <p:cNvSpPr txBox="1"/>
            <p:nvPr/>
          </p:nvSpPr>
          <p:spPr>
            <a:xfrm>
              <a:off x="1250357" y="5613125"/>
              <a:ext cx="775965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2005</a:t>
              </a: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7BE1F9B6-FD94-A309-1F83-0190B9CB35F4}"/>
                </a:ext>
              </a:extLst>
            </p:cNvPr>
            <p:cNvSpPr txBox="1"/>
            <p:nvPr/>
          </p:nvSpPr>
          <p:spPr>
            <a:xfrm>
              <a:off x="1164396" y="3273015"/>
              <a:ext cx="830996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ES" sz="1200" dirty="0">
                  <a:solidFill>
                    <a:schemeClr val="bg1"/>
                  </a:solidFill>
                  <a:latin typeface="Codec Pro" panose="020B0604020202020204" charset="0"/>
                </a:rPr>
                <a:t>ciclón extra tropical del 23 de agosto</a:t>
              </a:r>
              <a:endParaRPr lang="es-UY" sz="1200" dirty="0">
                <a:solidFill>
                  <a:schemeClr val="bg1"/>
                </a:solidFill>
                <a:latin typeface="Codec Pro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6205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D8592-7363-FE73-ED9C-5DFE53D5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B219313-3D40-4EA8-A555-2AD00AB5A5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06670"/>
          </a:xfrm>
          <a:prstGeom prst="rect">
            <a:avLst/>
          </a:prstGeom>
        </p:spPr>
      </p:pic>
      <p:pic>
        <p:nvPicPr>
          <p:cNvPr id="144" name="Imagen 143">
            <a:extLst>
              <a:ext uri="{FF2B5EF4-FFF2-40B4-BE49-F238E27FC236}">
                <a16:creationId xmlns:a16="http://schemas.microsoft.com/office/drawing/2014/main" id="{0A7F186C-468E-7C7E-435E-17887E05BC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0" y="4805279"/>
            <a:ext cx="2080629" cy="1560000"/>
          </a:xfrm>
          <a:prstGeom prst="roundRect">
            <a:avLst>
              <a:gd name="adj" fmla="val 11725"/>
            </a:avLst>
          </a:prstGeom>
          <a:noFill/>
        </p:spPr>
      </p:pic>
      <p:sp>
        <p:nvSpPr>
          <p:cNvPr id="5" name="AutoShape 5">
            <a:extLst>
              <a:ext uri="{FF2B5EF4-FFF2-40B4-BE49-F238E27FC236}">
                <a16:creationId xmlns:a16="http://schemas.microsoft.com/office/drawing/2014/main" id="{66F80F28-90ED-2693-BE54-5830003EC53C}"/>
              </a:ext>
            </a:extLst>
          </p:cNvPr>
          <p:cNvSpPr/>
          <p:nvPr/>
        </p:nvSpPr>
        <p:spPr>
          <a:xfrm>
            <a:off x="339428" y="4343400"/>
            <a:ext cx="11496973" cy="0"/>
          </a:xfrm>
          <a:prstGeom prst="line">
            <a:avLst/>
          </a:prstGeom>
          <a:ln w="38100" cap="flat">
            <a:solidFill>
              <a:srgbClr val="FFB02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UY" sz="1200" dirty="0"/>
          </a:p>
        </p:txBody>
      </p:sp>
      <p:pic>
        <p:nvPicPr>
          <p:cNvPr id="33" name="Imagen 32" descr="Logotipo&#10;&#10;El contenido generado por IA puede ser incorrecto.">
            <a:extLst>
              <a:ext uri="{FF2B5EF4-FFF2-40B4-BE49-F238E27FC236}">
                <a16:creationId xmlns:a16="http://schemas.microsoft.com/office/drawing/2014/main" id="{B6B7FC79-7E54-351B-1BFD-9F089C59E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977" y="746575"/>
            <a:ext cx="1462921" cy="562662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1CB89C73-75A2-C331-72CC-B8F64AF68805}"/>
              </a:ext>
            </a:extLst>
          </p:cNvPr>
          <p:cNvGrpSpPr/>
          <p:nvPr/>
        </p:nvGrpSpPr>
        <p:grpSpPr>
          <a:xfrm>
            <a:off x="586630" y="2156176"/>
            <a:ext cx="636689" cy="2486604"/>
            <a:chOff x="1108544" y="3273015"/>
            <a:chExt cx="955034" cy="3729906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3D16A4F9-B6A1-1754-00A8-4A22168E5D9E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6" name="Group 6">
                <a:extLst>
                  <a:ext uri="{FF2B5EF4-FFF2-40B4-BE49-F238E27FC236}">
                    <a16:creationId xmlns:a16="http://schemas.microsoft.com/office/drawing/2014/main" id="{9F8DCEAD-165A-37A0-9CBC-5AB772DAE678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7" name="Freeform 7">
                  <a:extLst>
                    <a:ext uri="{FF2B5EF4-FFF2-40B4-BE49-F238E27FC236}">
                      <a16:creationId xmlns:a16="http://schemas.microsoft.com/office/drawing/2014/main" id="{0C989D1D-2E0D-76FD-9EA5-113CC0CCC74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8" name="TextBox 8">
                  <a:extLst>
                    <a:ext uri="{FF2B5EF4-FFF2-40B4-BE49-F238E27FC236}">
                      <a16:creationId xmlns:a16="http://schemas.microsoft.com/office/drawing/2014/main" id="{F17B8852-02EA-27B5-0297-6CFB978D5438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321BEC0-FA46-2FE6-1497-E408E93C04B6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40566E90-C43D-F17D-A542-601B61612A9C}"/>
                </a:ext>
              </a:extLst>
            </p:cNvPr>
            <p:cNvSpPr txBox="1"/>
            <p:nvPr/>
          </p:nvSpPr>
          <p:spPr>
            <a:xfrm>
              <a:off x="1250357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1955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18BBB9B-E3DB-9ECD-D0D3-4F744C69CABB}"/>
                </a:ext>
              </a:extLst>
            </p:cNvPr>
            <p:cNvSpPr txBox="1"/>
            <p:nvPr/>
          </p:nvSpPr>
          <p:spPr>
            <a:xfrm>
              <a:off x="1216729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Caída de ambas líneas Bonet-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MVD</a:t>
              </a:r>
              <a:endParaRPr lang="es-UY" sz="1200" dirty="0">
                <a:solidFill>
                  <a:schemeClr val="bg1"/>
                </a:solidFill>
                <a:latin typeface="Codec Pro" panose="020B0604020202020204" charset="0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76E7AEEC-2DB6-7CA7-D550-BC3A9F8C77A6}"/>
              </a:ext>
            </a:extLst>
          </p:cNvPr>
          <p:cNvGrpSpPr/>
          <p:nvPr/>
        </p:nvGrpSpPr>
        <p:grpSpPr>
          <a:xfrm>
            <a:off x="1318626" y="2156176"/>
            <a:ext cx="636689" cy="2486604"/>
            <a:chOff x="1108544" y="3273015"/>
            <a:chExt cx="955034" cy="3729906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2FB05E60-B772-3E7E-1613-C053505F3584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30" name="Group 6">
                <a:extLst>
                  <a:ext uri="{FF2B5EF4-FFF2-40B4-BE49-F238E27FC236}">
                    <a16:creationId xmlns:a16="http://schemas.microsoft.com/office/drawing/2014/main" id="{639C5ED1-0AEB-8697-0BCA-12DC97949A81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32" name="Freeform 7">
                  <a:extLst>
                    <a:ext uri="{FF2B5EF4-FFF2-40B4-BE49-F238E27FC236}">
                      <a16:creationId xmlns:a16="http://schemas.microsoft.com/office/drawing/2014/main" id="{0D3AEB79-D06F-59B4-C8BD-0A1F0F48F75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41" name="TextBox 8">
                  <a:extLst>
                    <a:ext uri="{FF2B5EF4-FFF2-40B4-BE49-F238E27FC236}">
                      <a16:creationId xmlns:a16="http://schemas.microsoft.com/office/drawing/2014/main" id="{71C7CEF2-BC70-AD7B-569A-3D39A66BF48C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31" name="Freeform 19">
                <a:extLst>
                  <a:ext uri="{FF2B5EF4-FFF2-40B4-BE49-F238E27FC236}">
                    <a16:creationId xmlns:a16="http://schemas.microsoft.com/office/drawing/2014/main" id="{5010ECD4-3524-28C9-31EA-5DE4A48B330C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28" name="TextBox 23">
              <a:extLst>
                <a:ext uri="{FF2B5EF4-FFF2-40B4-BE49-F238E27FC236}">
                  <a16:creationId xmlns:a16="http://schemas.microsoft.com/office/drawing/2014/main" id="{9AB39753-B239-C019-DCE8-F84DCE8E794D}"/>
                </a:ext>
              </a:extLst>
            </p:cNvPr>
            <p:cNvSpPr txBox="1"/>
            <p:nvPr/>
          </p:nvSpPr>
          <p:spPr>
            <a:xfrm>
              <a:off x="1250357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1963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41C04D18-0C8C-A140-4D16-9BC185D95B76}"/>
                </a:ext>
              </a:extLst>
            </p:cNvPr>
            <p:cNvSpPr txBox="1"/>
            <p:nvPr/>
          </p:nvSpPr>
          <p:spPr>
            <a:xfrm>
              <a:off x="1216729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14 torres de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Baygorria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 -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MVD</a:t>
              </a:r>
              <a:endParaRPr lang="es-UY" sz="1200" dirty="0">
                <a:solidFill>
                  <a:schemeClr val="bg1"/>
                </a:solidFill>
                <a:latin typeface="Codec Pro" panose="020B0604020202020204" charset="0"/>
              </a:endParaRPr>
            </a:p>
          </p:txBody>
        </p:sp>
      </p:grpSp>
      <p:pic>
        <p:nvPicPr>
          <p:cNvPr id="44" name="Imagen 43">
            <a:extLst>
              <a:ext uri="{FF2B5EF4-FFF2-40B4-BE49-F238E27FC236}">
                <a16:creationId xmlns:a16="http://schemas.microsoft.com/office/drawing/2014/main" id="{62A9CBBE-3673-8036-58AA-DA4EE65532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rcRect l="7993" r="8709"/>
          <a:stretch/>
        </p:blipFill>
        <p:spPr>
          <a:xfrm>
            <a:off x="558800" y="4805279"/>
            <a:ext cx="2286000" cy="1560000"/>
          </a:xfrm>
          <a:prstGeom prst="roundRect">
            <a:avLst>
              <a:gd name="adj" fmla="val 11725"/>
            </a:avLst>
          </a:prstGeom>
          <a:noFill/>
        </p:spPr>
      </p:pic>
      <p:grpSp>
        <p:nvGrpSpPr>
          <p:cNvPr id="46" name="Grupo 45">
            <a:extLst>
              <a:ext uri="{FF2B5EF4-FFF2-40B4-BE49-F238E27FC236}">
                <a16:creationId xmlns:a16="http://schemas.microsoft.com/office/drawing/2014/main" id="{55C268EE-A807-9469-6774-B9C547A156D9}"/>
              </a:ext>
            </a:extLst>
          </p:cNvPr>
          <p:cNvGrpSpPr/>
          <p:nvPr/>
        </p:nvGrpSpPr>
        <p:grpSpPr>
          <a:xfrm>
            <a:off x="2895600" y="2156176"/>
            <a:ext cx="636689" cy="2486604"/>
            <a:chOff x="1123701" y="3273015"/>
            <a:chExt cx="955034" cy="3729906"/>
          </a:xfrm>
        </p:grpSpPr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31340D74-1C7A-B215-48D2-EEE4BF1FF763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50" name="Group 6">
                <a:extLst>
                  <a:ext uri="{FF2B5EF4-FFF2-40B4-BE49-F238E27FC236}">
                    <a16:creationId xmlns:a16="http://schemas.microsoft.com/office/drawing/2014/main" id="{AAE3398C-2073-8BAC-B49B-B6D96045021C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52" name="Freeform 7">
                  <a:extLst>
                    <a:ext uri="{FF2B5EF4-FFF2-40B4-BE49-F238E27FC236}">
                      <a16:creationId xmlns:a16="http://schemas.microsoft.com/office/drawing/2014/main" id="{A7783CC4-5E58-883B-C6BB-C40C7EA45E52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53" name="TextBox 8">
                  <a:extLst>
                    <a:ext uri="{FF2B5EF4-FFF2-40B4-BE49-F238E27FC236}">
                      <a16:creationId xmlns:a16="http://schemas.microsoft.com/office/drawing/2014/main" id="{D8ECA6E9-466E-062F-809E-4C8DD6363FFF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2F12C5CF-B768-2ECC-E5EC-9C6B755AC911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48" name="TextBox 23">
              <a:extLst>
                <a:ext uri="{FF2B5EF4-FFF2-40B4-BE49-F238E27FC236}">
                  <a16:creationId xmlns:a16="http://schemas.microsoft.com/office/drawing/2014/main" id="{1C57CA16-25F4-50C6-03C5-3A10F4CC99AD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1993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5F46FC9D-8056-E2B9-13F1-65D494F3811F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Mercedes - Young (2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DF615308-FE42-A6BF-484B-E92E83E03265}"/>
              </a:ext>
            </a:extLst>
          </p:cNvPr>
          <p:cNvGrpSpPr/>
          <p:nvPr/>
        </p:nvGrpSpPr>
        <p:grpSpPr>
          <a:xfrm>
            <a:off x="3640631" y="2156176"/>
            <a:ext cx="636689" cy="2486604"/>
            <a:chOff x="1108544" y="3273015"/>
            <a:chExt cx="955034" cy="3729906"/>
          </a:xfrm>
        </p:grpSpPr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A1346BCA-2EDC-DF71-9C3C-33BB94664480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58" name="Group 6">
                <a:extLst>
                  <a:ext uri="{FF2B5EF4-FFF2-40B4-BE49-F238E27FC236}">
                    <a16:creationId xmlns:a16="http://schemas.microsoft.com/office/drawing/2014/main" id="{DB34875C-5379-A540-6FC3-DEB2A5733FC0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60" name="Freeform 7">
                  <a:extLst>
                    <a:ext uri="{FF2B5EF4-FFF2-40B4-BE49-F238E27FC236}">
                      <a16:creationId xmlns:a16="http://schemas.microsoft.com/office/drawing/2014/main" id="{0F99FA3B-0397-5892-AC30-0B8CE7209D3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61" name="TextBox 8">
                  <a:extLst>
                    <a:ext uri="{FF2B5EF4-FFF2-40B4-BE49-F238E27FC236}">
                      <a16:creationId xmlns:a16="http://schemas.microsoft.com/office/drawing/2014/main" id="{E0E52E64-B19A-7488-4303-2BA5F5678AF3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59" name="Freeform 19">
                <a:extLst>
                  <a:ext uri="{FF2B5EF4-FFF2-40B4-BE49-F238E27FC236}">
                    <a16:creationId xmlns:a16="http://schemas.microsoft.com/office/drawing/2014/main" id="{E7EA29DD-68E7-F8DF-688B-E74E884AFFAD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56" name="TextBox 23">
              <a:extLst>
                <a:ext uri="{FF2B5EF4-FFF2-40B4-BE49-F238E27FC236}">
                  <a16:creationId xmlns:a16="http://schemas.microsoft.com/office/drawing/2014/main" id="{512D7D3E-6846-FF17-38E5-C043B76D4498}"/>
                </a:ext>
              </a:extLst>
            </p:cNvPr>
            <p:cNvSpPr txBox="1"/>
            <p:nvPr/>
          </p:nvSpPr>
          <p:spPr>
            <a:xfrm>
              <a:off x="1250357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1995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4F89E44A-495E-1508-C47E-6F31747885A8}"/>
                </a:ext>
              </a:extLst>
            </p:cNvPr>
            <p:cNvSpPr txBox="1"/>
            <p:nvPr/>
          </p:nvSpPr>
          <p:spPr>
            <a:xfrm>
              <a:off x="1216729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Arapey-Tomás Gomensoro (2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4799AFDB-C1E0-5E5B-8B1E-9B8C42C9978F}"/>
              </a:ext>
            </a:extLst>
          </p:cNvPr>
          <p:cNvGrpSpPr/>
          <p:nvPr/>
        </p:nvGrpSpPr>
        <p:grpSpPr>
          <a:xfrm>
            <a:off x="4586331" y="2156176"/>
            <a:ext cx="636689" cy="2486604"/>
            <a:chOff x="1108544" y="3273015"/>
            <a:chExt cx="955034" cy="3729906"/>
          </a:xfrm>
        </p:grpSpPr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F5C04D19-6B11-7472-4262-C56FA00D819F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66" name="Group 6">
                <a:extLst>
                  <a:ext uri="{FF2B5EF4-FFF2-40B4-BE49-F238E27FC236}">
                    <a16:creationId xmlns:a16="http://schemas.microsoft.com/office/drawing/2014/main" id="{17B6A038-7A16-70BA-D55C-370CF6ADEA17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68" name="Freeform 7">
                  <a:extLst>
                    <a:ext uri="{FF2B5EF4-FFF2-40B4-BE49-F238E27FC236}">
                      <a16:creationId xmlns:a16="http://schemas.microsoft.com/office/drawing/2014/main" id="{D6F8CCA6-EDC4-2067-EE8C-458D30E31D8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69" name="TextBox 8">
                  <a:extLst>
                    <a:ext uri="{FF2B5EF4-FFF2-40B4-BE49-F238E27FC236}">
                      <a16:creationId xmlns:a16="http://schemas.microsoft.com/office/drawing/2014/main" id="{23920385-CAE9-99DD-5BE7-1DDD6269E5F4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67" name="Freeform 19">
                <a:extLst>
                  <a:ext uri="{FF2B5EF4-FFF2-40B4-BE49-F238E27FC236}">
                    <a16:creationId xmlns:a16="http://schemas.microsoft.com/office/drawing/2014/main" id="{13A261B4-B7F7-2997-360C-B033461C0C5F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64" name="TextBox 23">
              <a:extLst>
                <a:ext uri="{FF2B5EF4-FFF2-40B4-BE49-F238E27FC236}">
                  <a16:creationId xmlns:a16="http://schemas.microsoft.com/office/drawing/2014/main" id="{13720EDF-8290-1877-1FD5-267E04EF7062}"/>
                </a:ext>
              </a:extLst>
            </p:cNvPr>
            <p:cNvSpPr txBox="1"/>
            <p:nvPr/>
          </p:nvSpPr>
          <p:spPr>
            <a:xfrm>
              <a:off x="1250357" y="5613125"/>
              <a:ext cx="775965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2000</a:t>
              </a:r>
            </a:p>
          </p:txBody>
        </p:sp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5DF8BAC2-082C-475D-6C0C-372556682E8A}"/>
                </a:ext>
              </a:extLst>
            </p:cNvPr>
            <p:cNvSpPr txBox="1"/>
            <p:nvPr/>
          </p:nvSpPr>
          <p:spPr>
            <a:xfrm>
              <a:off x="1355230" y="3273015"/>
              <a:ext cx="553998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MI5-SC5 (1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03545779-F3A1-74FB-53D1-1E5B06DB2411}"/>
              </a:ext>
            </a:extLst>
          </p:cNvPr>
          <p:cNvGrpSpPr/>
          <p:nvPr/>
        </p:nvGrpSpPr>
        <p:grpSpPr>
          <a:xfrm>
            <a:off x="5331362" y="2156176"/>
            <a:ext cx="739915" cy="2486604"/>
            <a:chOff x="1108544" y="3273015"/>
            <a:chExt cx="1109873" cy="3729906"/>
          </a:xfrm>
        </p:grpSpPr>
        <p:grpSp>
          <p:nvGrpSpPr>
            <p:cNvPr id="71" name="Grupo 70">
              <a:extLst>
                <a:ext uri="{FF2B5EF4-FFF2-40B4-BE49-F238E27FC236}">
                  <a16:creationId xmlns:a16="http://schemas.microsoft.com/office/drawing/2014/main" id="{2C66B2E5-23A7-1582-71B7-8C21F0F479AE}"/>
                </a:ext>
              </a:extLst>
            </p:cNvPr>
            <p:cNvGrpSpPr/>
            <p:nvPr/>
          </p:nvGrpSpPr>
          <p:grpSpPr>
            <a:xfrm>
              <a:off x="1108544" y="6047887"/>
              <a:ext cx="955034" cy="955034"/>
              <a:chOff x="8666483" y="6014750"/>
              <a:chExt cx="955034" cy="955034"/>
            </a:xfrm>
          </p:grpSpPr>
          <p:grpSp>
            <p:nvGrpSpPr>
              <p:cNvPr id="74" name="Group 6">
                <a:extLst>
                  <a:ext uri="{FF2B5EF4-FFF2-40B4-BE49-F238E27FC236}">
                    <a16:creationId xmlns:a16="http://schemas.microsoft.com/office/drawing/2014/main" id="{7E35DC30-4BB4-8623-4F44-95723BB675E4}"/>
                  </a:ext>
                </a:extLst>
              </p:cNvPr>
              <p:cNvGrpSpPr/>
              <p:nvPr/>
            </p:nvGrpSpPr>
            <p:grpSpPr>
              <a:xfrm>
                <a:off x="8666483" y="6014750"/>
                <a:ext cx="955034" cy="955034"/>
                <a:chOff x="0" y="0"/>
                <a:chExt cx="812800" cy="812800"/>
              </a:xfrm>
            </p:grpSpPr>
            <p:sp>
              <p:nvSpPr>
                <p:cNvPr id="76" name="Freeform 7">
                  <a:extLst>
                    <a:ext uri="{FF2B5EF4-FFF2-40B4-BE49-F238E27FC236}">
                      <a16:creationId xmlns:a16="http://schemas.microsoft.com/office/drawing/2014/main" id="{1324E375-320A-3CB3-28B4-9ACB1708382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77" name="TextBox 8">
                  <a:extLst>
                    <a:ext uri="{FF2B5EF4-FFF2-40B4-BE49-F238E27FC236}">
                      <a16:creationId xmlns:a16="http://schemas.microsoft.com/office/drawing/2014/main" id="{06B81005-4539-77F4-4293-FAA75F6CCCEC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75" name="Freeform 19">
                <a:extLst>
                  <a:ext uri="{FF2B5EF4-FFF2-40B4-BE49-F238E27FC236}">
                    <a16:creationId xmlns:a16="http://schemas.microsoft.com/office/drawing/2014/main" id="{4F7DBE3D-06DB-19EC-AA4F-31A8D9061933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72" name="TextBox 23">
              <a:extLst>
                <a:ext uri="{FF2B5EF4-FFF2-40B4-BE49-F238E27FC236}">
                  <a16:creationId xmlns:a16="http://schemas.microsoft.com/office/drawing/2014/main" id="{B0A83F0C-FC32-5CF4-2780-89EB258DC933}"/>
                </a:ext>
              </a:extLst>
            </p:cNvPr>
            <p:cNvSpPr txBox="1"/>
            <p:nvPr/>
          </p:nvSpPr>
          <p:spPr>
            <a:xfrm>
              <a:off x="1250357" y="5613125"/>
              <a:ext cx="775965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2002</a:t>
              </a:r>
            </a:p>
          </p:txBody>
        </p:sp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F3287CE5-CE9A-ADB2-28E9-A26363F8EED1}"/>
                </a:ext>
              </a:extLst>
            </p:cNvPr>
            <p:cNvSpPr txBox="1"/>
            <p:nvPr/>
          </p:nvSpPr>
          <p:spPr>
            <a:xfrm>
              <a:off x="1110421" y="3273015"/>
              <a:ext cx="1107996" cy="2200743"/>
            </a:xfrm>
            <a:prstGeom prst="rect">
              <a:avLst/>
            </a:prstGeom>
            <a:solidFill>
              <a:srgbClr val="F99637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latin typeface="Codec Pro" panose="020B0604020202020204" charset="0"/>
                </a:rPr>
                <a:t>Tornado </a:t>
              </a:r>
              <a:r>
                <a:rPr lang="es-UY" sz="1200" dirty="0" err="1">
                  <a:latin typeface="Codec Pro" panose="020B0604020202020204" charset="0"/>
                </a:rPr>
                <a:t>Juanicó</a:t>
              </a:r>
              <a:endParaRPr lang="es-UY" sz="1200" dirty="0">
                <a:latin typeface="Codec Pro" panose="020B0604020202020204" charset="0"/>
              </a:endParaRPr>
            </a:p>
            <a:p>
              <a:r>
                <a:rPr lang="es-UY" sz="1200" dirty="0">
                  <a:latin typeface="Codec Pro" panose="020B0604020202020204" charset="0"/>
                </a:rPr>
                <a:t>5 líneas caídas</a:t>
              </a:r>
            </a:p>
            <a:p>
              <a:r>
                <a:rPr lang="es-UY" sz="1200" dirty="0">
                  <a:latin typeface="Codec Pro" panose="020B0604020202020204" charset="0"/>
                </a:rPr>
                <a:t>49 torres</a:t>
              </a:r>
            </a:p>
          </p:txBody>
        </p:sp>
      </p:grpSp>
      <p:pic>
        <p:nvPicPr>
          <p:cNvPr id="79" name="Imagen 78">
            <a:extLst>
              <a:ext uri="{FF2B5EF4-FFF2-40B4-BE49-F238E27FC236}">
                <a16:creationId xmlns:a16="http://schemas.microsoft.com/office/drawing/2014/main" id="{A4608D79-09C7-D3F2-19E9-117C69C6687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rcRect t="9038" r="9038"/>
          <a:stretch/>
        </p:blipFill>
        <p:spPr>
          <a:xfrm>
            <a:off x="4470400" y="4805279"/>
            <a:ext cx="2080001" cy="1560000"/>
          </a:xfrm>
          <a:prstGeom prst="roundRect">
            <a:avLst>
              <a:gd name="adj" fmla="val 11725"/>
            </a:avLst>
          </a:prstGeom>
          <a:noFill/>
        </p:spPr>
      </p:pic>
      <p:grpSp>
        <p:nvGrpSpPr>
          <p:cNvPr id="82" name="Grupo 81">
            <a:extLst>
              <a:ext uri="{FF2B5EF4-FFF2-40B4-BE49-F238E27FC236}">
                <a16:creationId xmlns:a16="http://schemas.microsoft.com/office/drawing/2014/main" id="{2B724BA0-D50F-C715-10B8-1EAABB439EF9}"/>
              </a:ext>
            </a:extLst>
          </p:cNvPr>
          <p:cNvGrpSpPr/>
          <p:nvPr/>
        </p:nvGrpSpPr>
        <p:grpSpPr>
          <a:xfrm>
            <a:off x="6068911" y="2156176"/>
            <a:ext cx="636689" cy="2486604"/>
            <a:chOff x="1123701" y="3273015"/>
            <a:chExt cx="955034" cy="3729906"/>
          </a:xfrm>
        </p:grpSpPr>
        <p:grpSp>
          <p:nvGrpSpPr>
            <p:cNvPr id="83" name="Grupo 82">
              <a:extLst>
                <a:ext uri="{FF2B5EF4-FFF2-40B4-BE49-F238E27FC236}">
                  <a16:creationId xmlns:a16="http://schemas.microsoft.com/office/drawing/2014/main" id="{054CB73E-A7FD-88CA-4A57-678D90E9776C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86" name="Group 6">
                <a:extLst>
                  <a:ext uri="{FF2B5EF4-FFF2-40B4-BE49-F238E27FC236}">
                    <a16:creationId xmlns:a16="http://schemas.microsoft.com/office/drawing/2014/main" id="{BDC5872D-E53E-1E90-296E-BF686DB05AA8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88" name="Freeform 7">
                  <a:extLst>
                    <a:ext uri="{FF2B5EF4-FFF2-40B4-BE49-F238E27FC236}">
                      <a16:creationId xmlns:a16="http://schemas.microsoft.com/office/drawing/2014/main" id="{AC5D9F09-1821-B920-6D9E-CE1C30B2CE66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89" name="TextBox 8">
                  <a:extLst>
                    <a:ext uri="{FF2B5EF4-FFF2-40B4-BE49-F238E27FC236}">
                      <a16:creationId xmlns:a16="http://schemas.microsoft.com/office/drawing/2014/main" id="{97692358-6ACB-DEE0-D919-3933B9132C11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87" name="Freeform 19">
                <a:extLst>
                  <a:ext uri="{FF2B5EF4-FFF2-40B4-BE49-F238E27FC236}">
                    <a16:creationId xmlns:a16="http://schemas.microsoft.com/office/drawing/2014/main" id="{5A98FC48-3A96-8248-B1B6-4C26FE1D950C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84" name="TextBox 23">
              <a:extLst>
                <a:ext uri="{FF2B5EF4-FFF2-40B4-BE49-F238E27FC236}">
                  <a16:creationId xmlns:a16="http://schemas.microsoft.com/office/drawing/2014/main" id="{82BEC307-3B69-6A6A-0554-17449666FE66}"/>
                </a:ext>
              </a:extLst>
            </p:cNvPr>
            <p:cNvSpPr txBox="1"/>
            <p:nvPr/>
          </p:nvSpPr>
          <p:spPr>
            <a:xfrm>
              <a:off x="1231886" y="5642216"/>
              <a:ext cx="738663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2005</a:t>
              </a:r>
            </a:p>
          </p:txBody>
        </p:sp>
        <p:sp>
          <p:nvSpPr>
            <p:cNvPr id="85" name="CuadroTexto 84">
              <a:extLst>
                <a:ext uri="{FF2B5EF4-FFF2-40B4-BE49-F238E27FC236}">
                  <a16:creationId xmlns:a16="http://schemas.microsoft.com/office/drawing/2014/main" id="{2DA60022-9A12-5DF9-1BFA-20A5601C87DA}"/>
                </a:ext>
              </a:extLst>
            </p:cNvPr>
            <p:cNvSpPr txBox="1"/>
            <p:nvPr/>
          </p:nvSpPr>
          <p:spPr>
            <a:xfrm>
              <a:off x="1370387" y="3273015"/>
              <a:ext cx="553998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PAZ -MAL</a:t>
              </a:r>
            </a:p>
          </p:txBody>
        </p:sp>
      </p:grpSp>
      <p:grpSp>
        <p:nvGrpSpPr>
          <p:cNvPr id="90" name="Grupo 89">
            <a:extLst>
              <a:ext uri="{FF2B5EF4-FFF2-40B4-BE49-F238E27FC236}">
                <a16:creationId xmlns:a16="http://schemas.microsoft.com/office/drawing/2014/main" id="{1EF162DA-B7A5-54D6-6BD0-F9A84B016F04}"/>
              </a:ext>
            </a:extLst>
          </p:cNvPr>
          <p:cNvGrpSpPr/>
          <p:nvPr/>
        </p:nvGrpSpPr>
        <p:grpSpPr>
          <a:xfrm>
            <a:off x="7010931" y="2156176"/>
            <a:ext cx="636689" cy="2486604"/>
            <a:chOff x="1123701" y="3273015"/>
            <a:chExt cx="955034" cy="3729906"/>
          </a:xfrm>
        </p:grpSpPr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70E6A43A-CD44-70DA-0D02-B1E01A0EC785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94" name="Group 6">
                <a:extLst>
                  <a:ext uri="{FF2B5EF4-FFF2-40B4-BE49-F238E27FC236}">
                    <a16:creationId xmlns:a16="http://schemas.microsoft.com/office/drawing/2014/main" id="{43B1EE8B-1E4F-D93B-27FE-B3C18939586D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96" name="Freeform 7">
                  <a:extLst>
                    <a:ext uri="{FF2B5EF4-FFF2-40B4-BE49-F238E27FC236}">
                      <a16:creationId xmlns:a16="http://schemas.microsoft.com/office/drawing/2014/main" id="{3D577C05-6069-5F3F-9197-6B9E33740763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97" name="TextBox 8">
                  <a:extLst>
                    <a:ext uri="{FF2B5EF4-FFF2-40B4-BE49-F238E27FC236}">
                      <a16:creationId xmlns:a16="http://schemas.microsoft.com/office/drawing/2014/main" id="{5BE1F06C-CCE3-B250-A6DC-3D565002A939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95" name="Freeform 19">
                <a:extLst>
                  <a:ext uri="{FF2B5EF4-FFF2-40B4-BE49-F238E27FC236}">
                    <a16:creationId xmlns:a16="http://schemas.microsoft.com/office/drawing/2014/main" id="{163785CA-FC52-940A-259C-90D76D302903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92" name="TextBox 23">
              <a:extLst>
                <a:ext uri="{FF2B5EF4-FFF2-40B4-BE49-F238E27FC236}">
                  <a16:creationId xmlns:a16="http://schemas.microsoft.com/office/drawing/2014/main" id="{301A1B68-7758-7EE3-A920-416CE9C37715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2012</a:t>
              </a:r>
            </a:p>
          </p:txBody>
        </p:sp>
        <p:sp>
          <p:nvSpPr>
            <p:cNvPr id="93" name="CuadroTexto 92">
              <a:extLst>
                <a:ext uri="{FF2B5EF4-FFF2-40B4-BE49-F238E27FC236}">
                  <a16:creationId xmlns:a16="http://schemas.microsoft.com/office/drawing/2014/main" id="{7322EB8F-0C8E-8D59-A9EF-917694FB3534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Mercedes-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NPalmira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 (3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98" name="Grupo 97">
            <a:extLst>
              <a:ext uri="{FF2B5EF4-FFF2-40B4-BE49-F238E27FC236}">
                <a16:creationId xmlns:a16="http://schemas.microsoft.com/office/drawing/2014/main" id="{D194FC86-0AAC-6CC6-DB50-BE1030F8B85C}"/>
              </a:ext>
            </a:extLst>
          </p:cNvPr>
          <p:cNvGrpSpPr/>
          <p:nvPr/>
        </p:nvGrpSpPr>
        <p:grpSpPr>
          <a:xfrm>
            <a:off x="7693054" y="2146527"/>
            <a:ext cx="636689" cy="2505903"/>
            <a:chOff x="1123701" y="3244067"/>
            <a:chExt cx="955034" cy="3758854"/>
          </a:xfrm>
        </p:grpSpPr>
        <p:grpSp>
          <p:nvGrpSpPr>
            <p:cNvPr id="99" name="Grupo 98">
              <a:extLst>
                <a:ext uri="{FF2B5EF4-FFF2-40B4-BE49-F238E27FC236}">
                  <a16:creationId xmlns:a16="http://schemas.microsoft.com/office/drawing/2014/main" id="{6A244205-711D-B117-8B54-5BC06986A600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02" name="Group 6">
                <a:extLst>
                  <a:ext uri="{FF2B5EF4-FFF2-40B4-BE49-F238E27FC236}">
                    <a16:creationId xmlns:a16="http://schemas.microsoft.com/office/drawing/2014/main" id="{BC3FC8F9-F518-DAB6-D8C7-3D31396102BF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04" name="Freeform 7">
                  <a:extLst>
                    <a:ext uri="{FF2B5EF4-FFF2-40B4-BE49-F238E27FC236}">
                      <a16:creationId xmlns:a16="http://schemas.microsoft.com/office/drawing/2014/main" id="{55AA1691-ED7D-A3BE-32F4-7F2C9AD67140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05" name="TextBox 8">
                  <a:extLst>
                    <a:ext uri="{FF2B5EF4-FFF2-40B4-BE49-F238E27FC236}">
                      <a16:creationId xmlns:a16="http://schemas.microsoft.com/office/drawing/2014/main" id="{05053B9B-BBA2-9A18-454D-AE8B465E7CF2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FF781AF7-9CCB-39BA-271B-F16C02A572DD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00" name="TextBox 23">
              <a:extLst>
                <a:ext uri="{FF2B5EF4-FFF2-40B4-BE49-F238E27FC236}">
                  <a16:creationId xmlns:a16="http://schemas.microsoft.com/office/drawing/2014/main" id="{B4E0589D-DD9C-DD6B-2C9C-F3BBEAEAA851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2012</a:t>
              </a:r>
            </a:p>
          </p:txBody>
        </p:sp>
        <p:sp>
          <p:nvSpPr>
            <p:cNvPr id="101" name="CuadroTexto 100">
              <a:extLst>
                <a:ext uri="{FF2B5EF4-FFF2-40B4-BE49-F238E27FC236}">
                  <a16:creationId xmlns:a16="http://schemas.microsoft.com/office/drawing/2014/main" id="{B4FBFD3D-FDC3-866B-9263-54E7D1AAEAEB}"/>
                </a:ext>
              </a:extLst>
            </p:cNvPr>
            <p:cNvSpPr txBox="1"/>
            <p:nvPr/>
          </p:nvSpPr>
          <p:spPr>
            <a:xfrm>
              <a:off x="1203678" y="3244067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Conchillas 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(14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pic>
        <p:nvPicPr>
          <p:cNvPr id="107" name="Imagen 106">
            <a:extLst>
              <a:ext uri="{FF2B5EF4-FFF2-40B4-BE49-F238E27FC236}">
                <a16:creationId xmlns:a16="http://schemas.microsoft.com/office/drawing/2014/main" id="{C1B3B933-66FC-3F0F-2BDA-097167A8E05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rcRect l="16304" t="-829" r="6117" b="23250"/>
          <a:stretch/>
        </p:blipFill>
        <p:spPr>
          <a:xfrm>
            <a:off x="6968081" y="4805279"/>
            <a:ext cx="2082515" cy="1560000"/>
          </a:xfrm>
          <a:prstGeom prst="roundRect">
            <a:avLst>
              <a:gd name="adj" fmla="val 11725"/>
            </a:avLst>
          </a:prstGeom>
          <a:noFill/>
        </p:spPr>
      </p:pic>
      <p:grpSp>
        <p:nvGrpSpPr>
          <p:cNvPr id="112" name="Grupo 111">
            <a:extLst>
              <a:ext uri="{FF2B5EF4-FFF2-40B4-BE49-F238E27FC236}">
                <a16:creationId xmlns:a16="http://schemas.microsoft.com/office/drawing/2014/main" id="{47E6958B-410E-2A2E-75BB-F5F34FB2B41C}"/>
              </a:ext>
            </a:extLst>
          </p:cNvPr>
          <p:cNvGrpSpPr/>
          <p:nvPr/>
        </p:nvGrpSpPr>
        <p:grpSpPr>
          <a:xfrm>
            <a:off x="8405711" y="2146527"/>
            <a:ext cx="636689" cy="2486604"/>
            <a:chOff x="1123701" y="3273015"/>
            <a:chExt cx="955034" cy="3729906"/>
          </a:xfrm>
        </p:grpSpPr>
        <p:grpSp>
          <p:nvGrpSpPr>
            <p:cNvPr id="113" name="Grupo 112">
              <a:extLst>
                <a:ext uri="{FF2B5EF4-FFF2-40B4-BE49-F238E27FC236}">
                  <a16:creationId xmlns:a16="http://schemas.microsoft.com/office/drawing/2014/main" id="{9F06859F-DF45-1290-BB5B-43E25E6E74D1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16" name="Group 6">
                <a:extLst>
                  <a:ext uri="{FF2B5EF4-FFF2-40B4-BE49-F238E27FC236}">
                    <a16:creationId xmlns:a16="http://schemas.microsoft.com/office/drawing/2014/main" id="{41067A77-35E7-BF11-199E-5AED733B6B43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18" name="Freeform 7">
                  <a:extLst>
                    <a:ext uri="{FF2B5EF4-FFF2-40B4-BE49-F238E27FC236}">
                      <a16:creationId xmlns:a16="http://schemas.microsoft.com/office/drawing/2014/main" id="{0B492154-4BA3-547A-426C-E5E2EBEAA0E0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19" name="TextBox 8">
                  <a:extLst>
                    <a:ext uri="{FF2B5EF4-FFF2-40B4-BE49-F238E27FC236}">
                      <a16:creationId xmlns:a16="http://schemas.microsoft.com/office/drawing/2014/main" id="{9D12140E-7355-F20B-5558-CF0E4366DD82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17" name="Freeform 19">
                <a:extLst>
                  <a:ext uri="{FF2B5EF4-FFF2-40B4-BE49-F238E27FC236}">
                    <a16:creationId xmlns:a16="http://schemas.microsoft.com/office/drawing/2014/main" id="{4AC15F39-A87C-C6C2-7366-3A36948AA463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14" name="TextBox 23">
              <a:extLst>
                <a:ext uri="{FF2B5EF4-FFF2-40B4-BE49-F238E27FC236}">
                  <a16:creationId xmlns:a16="http://schemas.microsoft.com/office/drawing/2014/main" id="{5C08D987-4D80-4844-35FC-EB4448C27674}"/>
                </a:ext>
              </a:extLst>
            </p:cNvPr>
            <p:cNvSpPr txBox="1"/>
            <p:nvPr/>
          </p:nvSpPr>
          <p:spPr>
            <a:xfrm>
              <a:off x="1265514" y="5642216"/>
              <a:ext cx="671409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2016</a:t>
              </a:r>
            </a:p>
          </p:txBody>
        </p:sp>
        <p:sp>
          <p:nvSpPr>
            <p:cNvPr id="115" name="CuadroTexto 114">
              <a:extLst>
                <a:ext uri="{FF2B5EF4-FFF2-40B4-BE49-F238E27FC236}">
                  <a16:creationId xmlns:a16="http://schemas.microsoft.com/office/drawing/2014/main" id="{8F8CDF5C-AB1C-49C4-D1C0-FE11291032A9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Dolores 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(2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70F14531-48E0-E111-2F4C-A854883E3D79}"/>
              </a:ext>
            </a:extLst>
          </p:cNvPr>
          <p:cNvGrpSpPr/>
          <p:nvPr/>
        </p:nvGrpSpPr>
        <p:grpSpPr>
          <a:xfrm>
            <a:off x="9426741" y="2146527"/>
            <a:ext cx="636689" cy="2486604"/>
            <a:chOff x="1123701" y="3273015"/>
            <a:chExt cx="955034" cy="3729906"/>
          </a:xfrm>
        </p:grpSpPr>
        <p:grpSp>
          <p:nvGrpSpPr>
            <p:cNvPr id="121" name="Grupo 120">
              <a:extLst>
                <a:ext uri="{FF2B5EF4-FFF2-40B4-BE49-F238E27FC236}">
                  <a16:creationId xmlns:a16="http://schemas.microsoft.com/office/drawing/2014/main" id="{6ECBF937-BD23-83CE-B909-2A8B154E0F6A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24" name="Group 6">
                <a:extLst>
                  <a:ext uri="{FF2B5EF4-FFF2-40B4-BE49-F238E27FC236}">
                    <a16:creationId xmlns:a16="http://schemas.microsoft.com/office/drawing/2014/main" id="{40F2FDFE-173C-313F-576B-7F721A17BB71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26" name="Freeform 7">
                  <a:extLst>
                    <a:ext uri="{FF2B5EF4-FFF2-40B4-BE49-F238E27FC236}">
                      <a16:creationId xmlns:a16="http://schemas.microsoft.com/office/drawing/2014/main" id="{B34788FE-5F08-0F4B-644F-54764B54FD3C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27" name="TextBox 8">
                  <a:extLst>
                    <a:ext uri="{FF2B5EF4-FFF2-40B4-BE49-F238E27FC236}">
                      <a16:creationId xmlns:a16="http://schemas.microsoft.com/office/drawing/2014/main" id="{C5C4AD55-DF46-03A6-29B7-4341CF5EBCBF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25" name="Freeform 19">
                <a:extLst>
                  <a:ext uri="{FF2B5EF4-FFF2-40B4-BE49-F238E27FC236}">
                    <a16:creationId xmlns:a16="http://schemas.microsoft.com/office/drawing/2014/main" id="{5F3FD446-46F1-AF8B-2A22-6E25E6DCDBB9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22" name="TextBox 23">
              <a:extLst>
                <a:ext uri="{FF2B5EF4-FFF2-40B4-BE49-F238E27FC236}">
                  <a16:creationId xmlns:a16="http://schemas.microsoft.com/office/drawing/2014/main" id="{95F0AB82-225B-CE77-DE26-475BE1949EFC}"/>
                </a:ext>
              </a:extLst>
            </p:cNvPr>
            <p:cNvSpPr txBox="1"/>
            <p:nvPr/>
          </p:nvSpPr>
          <p:spPr>
            <a:xfrm>
              <a:off x="1265514" y="5604333"/>
              <a:ext cx="813221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2024</a:t>
              </a:r>
            </a:p>
          </p:txBody>
        </p:sp>
        <p:sp>
          <p:nvSpPr>
            <p:cNvPr id="123" name="CuadroTexto 122">
              <a:extLst>
                <a:ext uri="{FF2B5EF4-FFF2-40B4-BE49-F238E27FC236}">
                  <a16:creationId xmlns:a16="http://schemas.microsoft.com/office/drawing/2014/main" id="{07CC47B0-D75B-A034-C534-7494EE099CF7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CME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-Candiota 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(1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 de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transp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.)</a:t>
              </a:r>
            </a:p>
          </p:txBody>
        </p:sp>
      </p:grpSp>
      <p:grpSp>
        <p:nvGrpSpPr>
          <p:cNvPr id="128" name="Grupo 127">
            <a:extLst>
              <a:ext uri="{FF2B5EF4-FFF2-40B4-BE49-F238E27FC236}">
                <a16:creationId xmlns:a16="http://schemas.microsoft.com/office/drawing/2014/main" id="{391ED3FA-6A5D-4AFF-91D9-497D36A6E013}"/>
              </a:ext>
            </a:extLst>
          </p:cNvPr>
          <p:cNvGrpSpPr/>
          <p:nvPr/>
        </p:nvGrpSpPr>
        <p:grpSpPr>
          <a:xfrm>
            <a:off x="10109395" y="2151123"/>
            <a:ext cx="636689" cy="2486604"/>
            <a:chOff x="1123701" y="3273015"/>
            <a:chExt cx="955034" cy="3729906"/>
          </a:xfrm>
        </p:grpSpPr>
        <p:grpSp>
          <p:nvGrpSpPr>
            <p:cNvPr id="129" name="Grupo 128">
              <a:extLst>
                <a:ext uri="{FF2B5EF4-FFF2-40B4-BE49-F238E27FC236}">
                  <a16:creationId xmlns:a16="http://schemas.microsoft.com/office/drawing/2014/main" id="{8E4CA7C6-4BFE-6DC2-A998-6C8B64F53819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32" name="Group 6">
                <a:extLst>
                  <a:ext uri="{FF2B5EF4-FFF2-40B4-BE49-F238E27FC236}">
                    <a16:creationId xmlns:a16="http://schemas.microsoft.com/office/drawing/2014/main" id="{54E3FC8C-5BFF-5EB5-BB8A-4BFE730056D6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34" name="Freeform 7">
                  <a:extLst>
                    <a:ext uri="{FF2B5EF4-FFF2-40B4-BE49-F238E27FC236}">
                      <a16:creationId xmlns:a16="http://schemas.microsoft.com/office/drawing/2014/main" id="{46722405-A60A-68AF-BB56-B96C7D2CE0E7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35" name="TextBox 8">
                  <a:extLst>
                    <a:ext uri="{FF2B5EF4-FFF2-40B4-BE49-F238E27FC236}">
                      <a16:creationId xmlns:a16="http://schemas.microsoft.com/office/drawing/2014/main" id="{C305CAFF-785E-3741-2F8A-A106B978E4BB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33" name="Freeform 19">
                <a:extLst>
                  <a:ext uri="{FF2B5EF4-FFF2-40B4-BE49-F238E27FC236}">
                    <a16:creationId xmlns:a16="http://schemas.microsoft.com/office/drawing/2014/main" id="{93F3123D-F664-6D85-0B67-761CC47AC215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30" name="TextBox 23">
              <a:extLst>
                <a:ext uri="{FF2B5EF4-FFF2-40B4-BE49-F238E27FC236}">
                  <a16:creationId xmlns:a16="http://schemas.microsoft.com/office/drawing/2014/main" id="{D1F36C8D-620D-0E0A-6E87-95C908BC990B}"/>
                </a:ext>
              </a:extLst>
            </p:cNvPr>
            <p:cNvSpPr txBox="1"/>
            <p:nvPr/>
          </p:nvSpPr>
          <p:spPr>
            <a:xfrm>
              <a:off x="1265514" y="5604333"/>
              <a:ext cx="813221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2025</a:t>
              </a:r>
            </a:p>
          </p:txBody>
        </p:sp>
        <p:sp>
          <p:nvSpPr>
            <p:cNvPr id="131" name="CuadroTexto 130">
              <a:extLst>
                <a:ext uri="{FF2B5EF4-FFF2-40B4-BE49-F238E27FC236}">
                  <a16:creationId xmlns:a16="http://schemas.microsoft.com/office/drawing/2014/main" id="{E70D0929-0032-F9A0-6CBF-87CA08330933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Young-Paysandú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(4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)</a:t>
              </a:r>
            </a:p>
          </p:txBody>
        </p:sp>
      </p:grpSp>
      <p:grpSp>
        <p:nvGrpSpPr>
          <p:cNvPr id="136" name="Grupo 135">
            <a:extLst>
              <a:ext uri="{FF2B5EF4-FFF2-40B4-BE49-F238E27FC236}">
                <a16:creationId xmlns:a16="http://schemas.microsoft.com/office/drawing/2014/main" id="{15347FFE-982C-6134-8771-7042CDFBACF2}"/>
              </a:ext>
            </a:extLst>
          </p:cNvPr>
          <p:cNvGrpSpPr/>
          <p:nvPr/>
        </p:nvGrpSpPr>
        <p:grpSpPr>
          <a:xfrm>
            <a:off x="10793311" y="2146527"/>
            <a:ext cx="636689" cy="2486604"/>
            <a:chOff x="1123701" y="3273015"/>
            <a:chExt cx="955034" cy="3729906"/>
          </a:xfrm>
        </p:grpSpPr>
        <p:grpSp>
          <p:nvGrpSpPr>
            <p:cNvPr id="137" name="Grupo 136">
              <a:extLst>
                <a:ext uri="{FF2B5EF4-FFF2-40B4-BE49-F238E27FC236}">
                  <a16:creationId xmlns:a16="http://schemas.microsoft.com/office/drawing/2014/main" id="{AD6BC968-7C69-30EB-6C50-42E4EB30354C}"/>
                </a:ext>
              </a:extLst>
            </p:cNvPr>
            <p:cNvGrpSpPr/>
            <p:nvPr/>
          </p:nvGrpSpPr>
          <p:grpSpPr>
            <a:xfrm>
              <a:off x="1123701" y="6047887"/>
              <a:ext cx="955034" cy="955034"/>
              <a:chOff x="8681640" y="6014750"/>
              <a:chExt cx="955034" cy="955034"/>
            </a:xfrm>
          </p:grpSpPr>
          <p:grpSp>
            <p:nvGrpSpPr>
              <p:cNvPr id="140" name="Group 6">
                <a:extLst>
                  <a:ext uri="{FF2B5EF4-FFF2-40B4-BE49-F238E27FC236}">
                    <a16:creationId xmlns:a16="http://schemas.microsoft.com/office/drawing/2014/main" id="{0515A05F-5FFA-2782-7560-7AF48DD3D16F}"/>
                  </a:ext>
                </a:extLst>
              </p:cNvPr>
              <p:cNvGrpSpPr/>
              <p:nvPr/>
            </p:nvGrpSpPr>
            <p:grpSpPr>
              <a:xfrm>
                <a:off x="8681640" y="6014750"/>
                <a:ext cx="955034" cy="955034"/>
                <a:chOff x="12900" y="0"/>
                <a:chExt cx="812800" cy="812800"/>
              </a:xfrm>
            </p:grpSpPr>
            <p:sp>
              <p:nvSpPr>
                <p:cNvPr id="142" name="Freeform 7">
                  <a:extLst>
                    <a:ext uri="{FF2B5EF4-FFF2-40B4-BE49-F238E27FC236}">
                      <a16:creationId xmlns:a16="http://schemas.microsoft.com/office/drawing/2014/main" id="{C0407449-7215-227E-A74C-576A112B341B}"/>
                    </a:ext>
                  </a:extLst>
                </p:cNvPr>
                <p:cNvSpPr/>
                <p:nvPr/>
              </p:nvSpPr>
              <p:spPr>
                <a:xfrm>
                  <a:off x="1290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FB02C"/>
                </a:solidFill>
              </p:spPr>
              <p:txBody>
                <a:bodyPr/>
                <a:lstStyle/>
                <a:p>
                  <a:endParaRPr lang="es-UY" sz="1200" dirty="0"/>
                </a:p>
              </p:txBody>
            </p:sp>
            <p:sp>
              <p:nvSpPr>
                <p:cNvPr id="143" name="TextBox 8">
                  <a:extLst>
                    <a:ext uri="{FF2B5EF4-FFF2-40B4-BE49-F238E27FC236}">
                      <a16:creationId xmlns:a16="http://schemas.microsoft.com/office/drawing/2014/main" id="{FD96CBA3-36A0-A8F5-A822-039946DA5D16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lang="es-UY" sz="1200" dirty="0"/>
                </a:p>
              </p:txBody>
            </p:sp>
          </p:grpSp>
          <p:sp>
            <p:nvSpPr>
              <p:cNvPr id="141" name="Freeform 19">
                <a:extLst>
                  <a:ext uri="{FF2B5EF4-FFF2-40B4-BE49-F238E27FC236}">
                    <a16:creationId xmlns:a16="http://schemas.microsoft.com/office/drawing/2014/main" id="{9B54E8C3-6238-2016-3E42-D0D54FDBD933}"/>
                  </a:ext>
                </a:extLst>
              </p:cNvPr>
              <p:cNvSpPr/>
              <p:nvPr/>
            </p:nvSpPr>
            <p:spPr>
              <a:xfrm>
                <a:off x="8935042" y="6179868"/>
                <a:ext cx="417916" cy="624798"/>
              </a:xfrm>
              <a:custGeom>
                <a:avLst/>
                <a:gdLst/>
                <a:ahLst/>
                <a:cxnLst/>
                <a:rect l="l" t="t" r="r" b="b"/>
                <a:pathLst>
                  <a:path w="417916" h="624798">
                    <a:moveTo>
                      <a:pt x="0" y="0"/>
                    </a:moveTo>
                    <a:lnTo>
                      <a:pt x="417916" y="0"/>
                    </a:lnTo>
                    <a:lnTo>
                      <a:pt x="417916" y="624798"/>
                    </a:lnTo>
                    <a:lnTo>
                      <a:pt x="0" y="6247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s-UY" sz="1200" dirty="0"/>
              </a:p>
            </p:txBody>
          </p:sp>
        </p:grpSp>
        <p:sp>
          <p:nvSpPr>
            <p:cNvPr id="138" name="TextBox 23">
              <a:extLst>
                <a:ext uri="{FF2B5EF4-FFF2-40B4-BE49-F238E27FC236}">
                  <a16:creationId xmlns:a16="http://schemas.microsoft.com/office/drawing/2014/main" id="{B5FF320F-7B35-3223-8E6B-93A3AE9E2130}"/>
                </a:ext>
              </a:extLst>
            </p:cNvPr>
            <p:cNvSpPr txBox="1"/>
            <p:nvPr/>
          </p:nvSpPr>
          <p:spPr>
            <a:xfrm>
              <a:off x="1265514" y="5604333"/>
              <a:ext cx="813221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30"/>
                </a:lnSpc>
              </a:pPr>
              <a:r>
                <a:rPr lang="es-UY" sz="1521" b="1" dirty="0">
                  <a:solidFill>
                    <a:srgbClr val="F0F2FD"/>
                  </a:solidFill>
                  <a:latin typeface="Codec Pro Ultra-Bold"/>
                  <a:ea typeface="Codec Pro Ultra-Bold"/>
                  <a:cs typeface="Codec Pro Ultra-Bold"/>
                  <a:sym typeface="Codec Pro Ultra-Bold"/>
                </a:rPr>
                <a:t>2025</a:t>
              </a:r>
            </a:p>
          </p:txBody>
        </p:sp>
        <p:sp>
          <p:nvSpPr>
            <p:cNvPr id="139" name="CuadroTexto 138">
              <a:extLst>
                <a:ext uri="{FF2B5EF4-FFF2-40B4-BE49-F238E27FC236}">
                  <a16:creationId xmlns:a16="http://schemas.microsoft.com/office/drawing/2014/main" id="{333D1856-A5A4-90E5-AED9-4356309E51B6}"/>
                </a:ext>
              </a:extLst>
            </p:cNvPr>
            <p:cNvSpPr txBox="1"/>
            <p:nvPr/>
          </p:nvSpPr>
          <p:spPr>
            <a:xfrm>
              <a:off x="1231886" y="3273015"/>
              <a:ext cx="830997" cy="2200743"/>
            </a:xfrm>
            <a:prstGeom prst="rect">
              <a:avLst/>
            </a:prstGeom>
            <a:solidFill>
              <a:schemeClr val="tx2">
                <a:lumMod val="90000"/>
                <a:lumOff val="10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Bonete B - Young </a:t>
              </a:r>
            </a:p>
            <a:p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(4 </a:t>
              </a:r>
              <a:r>
                <a:rPr lang="es-UY" sz="1200" dirty="0" err="1">
                  <a:solidFill>
                    <a:schemeClr val="bg1"/>
                  </a:solidFill>
                  <a:latin typeface="Codec Pro" panose="020B0604020202020204" charset="0"/>
                </a:rPr>
                <a:t>tor</a:t>
              </a:r>
              <a:r>
                <a:rPr lang="es-UY" sz="1200" dirty="0">
                  <a:solidFill>
                    <a:schemeClr val="bg1"/>
                  </a:solidFill>
                  <a:latin typeface="Codec Pro" panose="020B0604020202020204" charset="0"/>
                </a:rPr>
                <a:t> )</a:t>
              </a:r>
            </a:p>
          </p:txBody>
        </p: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BE2336CC-D70D-2981-381A-AD44910B7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Eventos de Caídas de Torres</a:t>
            </a:r>
          </a:p>
        </p:txBody>
      </p:sp>
    </p:spTree>
    <p:extLst>
      <p:ext uri="{BB962C8B-B14F-4D97-AF65-F5344CB8AC3E}">
        <p14:creationId xmlns:p14="http://schemas.microsoft.com/office/powerpoint/2010/main" val="3022178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439D3D4-2A7B-7F7A-8243-899361EE60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2C2B534-C421-6E10-37B2-F240036C9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Limitación instalación grandes demandas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D516CE-4626-04AF-7239-5ED1104D4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FB78C06-2F8D-6ED9-FD32-F2552DF74DE6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80389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055BB68-BB17-4306-692F-9CE009F6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CAD11A72-ABC6-3DDB-3252-2E8396F8DE2E}"/>
              </a:ext>
            </a:extLst>
          </p:cNvPr>
          <p:cNvGrpSpPr/>
          <p:nvPr/>
        </p:nvGrpSpPr>
        <p:grpSpPr>
          <a:xfrm>
            <a:off x="2129537" y="1957790"/>
            <a:ext cx="2165461" cy="979339"/>
            <a:chOff x="1405642" y="4337223"/>
            <a:chExt cx="2165461" cy="979339"/>
          </a:xfrm>
        </p:grpSpPr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BA945A47-6BD5-D77D-7495-978AF1711822}"/>
                </a:ext>
              </a:extLst>
            </p:cNvPr>
            <p:cNvSpPr/>
            <p:nvPr/>
          </p:nvSpPr>
          <p:spPr>
            <a:xfrm>
              <a:off x="1405642" y="4771906"/>
              <a:ext cx="2162433" cy="544656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000" b="1" dirty="0">
                  <a:latin typeface="72" panose="020B0503030000000003" pitchFamily="34" charset="0"/>
                  <a:cs typeface="72" panose="020B0503030000000003" pitchFamily="34" charset="0"/>
                </a:rPr>
                <a:t>12.210 GWh </a:t>
              </a:r>
            </a:p>
          </p:txBody>
        </p:sp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69058BBF-FD07-1A8B-A87E-585889520429}"/>
                </a:ext>
              </a:extLst>
            </p:cNvPr>
            <p:cNvSpPr/>
            <p:nvPr/>
          </p:nvSpPr>
          <p:spPr>
            <a:xfrm>
              <a:off x="1408670" y="4337223"/>
              <a:ext cx="2162433" cy="46296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800" b="1">
                  <a:latin typeface="72" panose="020B0503030000000003" pitchFamily="34" charset="0"/>
                  <a:cs typeface="72" panose="020B0503030000000003" pitchFamily="34" charset="0"/>
                </a:rPr>
                <a:t>2024</a:t>
              </a: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92ABCBA3-B25C-B51B-916D-AAE9BAAD3D0C}"/>
              </a:ext>
            </a:extLst>
          </p:cNvPr>
          <p:cNvGrpSpPr/>
          <p:nvPr/>
        </p:nvGrpSpPr>
        <p:grpSpPr>
          <a:xfrm>
            <a:off x="7647516" y="1996231"/>
            <a:ext cx="2165461" cy="979339"/>
            <a:chOff x="1405642" y="4337223"/>
            <a:chExt cx="2165461" cy="979339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EFB2BD1-3609-0443-E1E3-3FBA401465A4}"/>
                </a:ext>
              </a:extLst>
            </p:cNvPr>
            <p:cNvSpPr/>
            <p:nvPr/>
          </p:nvSpPr>
          <p:spPr>
            <a:xfrm>
              <a:off x="1405642" y="4771906"/>
              <a:ext cx="2162433" cy="544656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000" b="1" dirty="0">
                  <a:latin typeface="72" panose="020B0503030000000003" pitchFamily="34" charset="0"/>
                  <a:cs typeface="72" panose="020B0503030000000003" pitchFamily="34" charset="0"/>
                </a:rPr>
                <a:t>16.000 GWh 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EF325AE9-CAD8-DA6F-C61F-9DE4614E25E1}"/>
                </a:ext>
              </a:extLst>
            </p:cNvPr>
            <p:cNvSpPr/>
            <p:nvPr/>
          </p:nvSpPr>
          <p:spPr>
            <a:xfrm>
              <a:off x="1408670" y="4337223"/>
              <a:ext cx="2162433" cy="46296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800" b="1">
                  <a:latin typeface="72" panose="020B0503030000000003" pitchFamily="34" charset="0"/>
                  <a:cs typeface="72" panose="020B0503030000000003" pitchFamily="34" charset="0"/>
                </a:rPr>
                <a:t>2032</a:t>
              </a:r>
            </a:p>
          </p:txBody>
        </p:sp>
      </p:grp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2AB1C772-9DA4-D9C3-7062-28CCC77A8DEE}"/>
              </a:ext>
            </a:extLst>
          </p:cNvPr>
          <p:cNvSpPr/>
          <p:nvPr/>
        </p:nvSpPr>
        <p:spPr>
          <a:xfrm>
            <a:off x="4625930" y="1871641"/>
            <a:ext cx="2520000" cy="1077024"/>
          </a:xfrm>
          <a:prstGeom prst="roundRect">
            <a:avLst/>
          </a:prstGeom>
          <a:solidFill>
            <a:srgbClr val="F9963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sz="1600" dirty="0">
                <a:solidFill>
                  <a:schemeClr val="tx1"/>
                </a:solidFill>
                <a:latin typeface="72" panose="020B0503030000000003" pitchFamily="34" charset="0"/>
                <a:cs typeface="72" panose="020B0503030000000003" pitchFamily="34" charset="0"/>
              </a:rPr>
              <a:t>Crecimiento vegetativo +  movilidad eléctrica + Google</a:t>
            </a:r>
          </a:p>
        </p:txBody>
      </p:sp>
      <p:sp>
        <p:nvSpPr>
          <p:cNvPr id="17" name="Signo más 16">
            <a:extLst>
              <a:ext uri="{FF2B5EF4-FFF2-40B4-BE49-F238E27FC236}">
                <a16:creationId xmlns:a16="http://schemas.microsoft.com/office/drawing/2014/main" id="{563870EE-2F0A-D2FA-1993-675E0DD54C46}"/>
              </a:ext>
            </a:extLst>
          </p:cNvPr>
          <p:cNvSpPr/>
          <p:nvPr/>
        </p:nvSpPr>
        <p:spPr>
          <a:xfrm>
            <a:off x="5595548" y="3121795"/>
            <a:ext cx="580767" cy="552759"/>
          </a:xfrm>
          <a:prstGeom prst="mathPlus">
            <a:avLst/>
          </a:prstGeom>
          <a:solidFill>
            <a:srgbClr val="F9963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>
              <a:latin typeface="72" panose="020B0503030000000003" pitchFamily="34" charset="0"/>
              <a:cs typeface="72" panose="020B0503030000000003" pitchFamily="34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B2EE47B-D2AB-7EB2-E20F-66F774702EBA}"/>
              </a:ext>
            </a:extLst>
          </p:cNvPr>
          <p:cNvGrpSpPr/>
          <p:nvPr/>
        </p:nvGrpSpPr>
        <p:grpSpPr>
          <a:xfrm>
            <a:off x="4794419" y="5040249"/>
            <a:ext cx="2165461" cy="979339"/>
            <a:chOff x="1405642" y="4337223"/>
            <a:chExt cx="2165461" cy="979339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3A30DA3-6A7B-AECA-F061-0B024A4245DA}"/>
                </a:ext>
              </a:extLst>
            </p:cNvPr>
            <p:cNvSpPr/>
            <p:nvPr/>
          </p:nvSpPr>
          <p:spPr>
            <a:xfrm>
              <a:off x="1405642" y="4771906"/>
              <a:ext cx="2162433" cy="544656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000" b="1" dirty="0">
                  <a:latin typeface="72" panose="020B0503030000000003" pitchFamily="34" charset="0"/>
                  <a:cs typeface="72" panose="020B0503030000000003" pitchFamily="34" charset="0"/>
                </a:rPr>
                <a:t>20.200 </a:t>
              </a:r>
              <a:r>
                <a:rPr lang="es-UY" sz="2000" b="1" dirty="0" err="1">
                  <a:latin typeface="72" panose="020B0503030000000003" pitchFamily="34" charset="0"/>
                  <a:cs typeface="72" panose="020B0503030000000003" pitchFamily="34" charset="0"/>
                </a:rPr>
                <a:t>MWh</a:t>
              </a:r>
              <a:r>
                <a:rPr lang="es-UY" sz="2000" b="1" dirty="0">
                  <a:latin typeface="72" panose="020B0503030000000003" pitchFamily="34" charset="0"/>
                  <a:cs typeface="72" panose="020B0503030000000003" pitchFamily="34" charset="0"/>
                </a:rPr>
                <a:t> 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73060CB9-5662-2FDA-10D5-318ABFDB172E}"/>
                </a:ext>
              </a:extLst>
            </p:cNvPr>
            <p:cNvSpPr/>
            <p:nvPr/>
          </p:nvSpPr>
          <p:spPr>
            <a:xfrm>
              <a:off x="1408670" y="4337223"/>
              <a:ext cx="2162433" cy="46296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UY" sz="2800" b="1" dirty="0">
                  <a:latin typeface="72" panose="020B0503030000000003" pitchFamily="34" charset="0"/>
                  <a:cs typeface="72" panose="020B0503030000000003" pitchFamily="34" charset="0"/>
                </a:rPr>
                <a:t>2032</a:t>
              </a:r>
            </a:p>
          </p:txBody>
        </p:sp>
      </p:grp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115CD3DD-A55C-ACD6-69A6-96F553DFBC28}"/>
              </a:ext>
            </a:extLst>
          </p:cNvPr>
          <p:cNvSpPr/>
          <p:nvPr/>
        </p:nvSpPr>
        <p:spPr>
          <a:xfrm>
            <a:off x="4615635" y="3830384"/>
            <a:ext cx="2520000" cy="951471"/>
          </a:xfrm>
          <a:prstGeom prst="roundRect">
            <a:avLst/>
          </a:prstGeom>
          <a:solidFill>
            <a:srgbClr val="F9963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UY" b="1" dirty="0">
                <a:solidFill>
                  <a:schemeClr val="tx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480 MW</a:t>
            </a:r>
          </a:p>
          <a:p>
            <a:pPr algn="ctr"/>
            <a:r>
              <a:rPr lang="es-UY" dirty="0">
                <a:solidFill>
                  <a:schemeClr val="tx1"/>
                </a:solidFill>
                <a:latin typeface="72" panose="020B0503030000000003" pitchFamily="34" charset="0"/>
                <a:cs typeface="72" panose="020B0503030000000003" pitchFamily="34" charset="0"/>
              </a:rPr>
              <a:t>Data Centers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3F111FA-17ED-F285-5303-3E1669C11684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8FB7613-9430-1C5D-D2F4-A1E90F999A14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93773E63-57EA-058D-3D36-D1D6261D60CA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0" name="Freeform 39">
                <a:extLst>
                  <a:ext uri="{FF2B5EF4-FFF2-40B4-BE49-F238E27FC236}">
                    <a16:creationId xmlns:a16="http://schemas.microsoft.com/office/drawing/2014/main" id="{C22B6492-8359-E0E7-6CB1-9121DE0B06C3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Proyectos de Data Centers</a:t>
                </a:r>
              </a:p>
            </p:txBody>
          </p:sp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8E0F640C-147E-D4A7-BC30-09BEED03CA9F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8" name="TextBox 49">
              <a:extLst>
                <a:ext uri="{FF2B5EF4-FFF2-40B4-BE49-F238E27FC236}">
                  <a16:creationId xmlns:a16="http://schemas.microsoft.com/office/drawing/2014/main" id="{B51152F7-F23B-7463-B515-B23A709110B1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809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DE2CA90-D45A-1955-0B08-60A5E115C6A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-1016"/>
            <a:ext cx="12190194" cy="6859016"/>
          </a:xfrm>
          <a:prstGeom prst="rect">
            <a:avLst/>
          </a:prstGeom>
        </p:spPr>
      </p:pic>
      <p:sp>
        <p:nvSpPr>
          <p:cNvPr id="2" name="Freeform 5">
            <a:extLst>
              <a:ext uri="{FF2B5EF4-FFF2-40B4-BE49-F238E27FC236}">
                <a16:creationId xmlns:a16="http://schemas.microsoft.com/office/drawing/2014/main" id="{89C10E5D-20BA-4A85-7742-A967E893BAEC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84FDCBE-25C4-27DB-0819-6975081811BD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40F91D7-8BFA-DA25-728D-8CAC60B66A1A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9" name="Freeform 39">
                <a:extLst>
                  <a:ext uri="{FF2B5EF4-FFF2-40B4-BE49-F238E27FC236}">
                    <a16:creationId xmlns:a16="http://schemas.microsoft.com/office/drawing/2014/main" id="{302A4C69-C626-625B-0D5F-18F560B49945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Proyectos de Hidrógeno Verde</a:t>
                </a:r>
              </a:p>
            </p:txBody>
          </p:sp>
          <p:sp>
            <p:nvSpPr>
              <p:cNvPr id="10" name="TextBox 40">
                <a:extLst>
                  <a:ext uri="{FF2B5EF4-FFF2-40B4-BE49-F238E27FC236}">
                    <a16:creationId xmlns:a16="http://schemas.microsoft.com/office/drawing/2014/main" id="{5E8EC095-09B9-323E-C488-BCD4DCE443FC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8" name="TextBox 49">
              <a:extLst>
                <a:ext uri="{FF2B5EF4-FFF2-40B4-BE49-F238E27FC236}">
                  <a16:creationId xmlns:a16="http://schemas.microsoft.com/office/drawing/2014/main" id="{ECC66A07-D5CD-D54F-5E23-54687588C6D2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A7DAFC1A-4719-9421-C74C-123089AE7A7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Situación Actual: </a:t>
            </a:r>
            <a:r>
              <a:rPr lang="es-ES" sz="2400" dirty="0"/>
              <a:t>Contacto con proyectos exploratorios.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Grandes Demandas: </a:t>
            </a:r>
            <a:r>
              <a:rPr lang="es-ES" sz="2400" dirty="0"/>
              <a:t>Las plantas de hidrógeno, que requieren grandes demandas de potencias para los procesos de electrólisis, simplemente no podrían conectarse al sistema actual. (demandas de +300 MW)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Diferencial País: </a:t>
            </a:r>
            <a:r>
              <a:rPr lang="es-ES" sz="2400" dirty="0"/>
              <a:t>Estos proyectos ven en Uruguay el diferencial alta generación con energías renovables para instalarse en el país.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UY" sz="2400" dirty="0"/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UY" sz="2400" dirty="0"/>
          </a:p>
        </p:txBody>
      </p:sp>
    </p:spTree>
    <p:extLst>
      <p:ext uri="{BB962C8B-B14F-4D97-AF65-F5344CB8AC3E}">
        <p14:creationId xmlns:p14="http://schemas.microsoft.com/office/powerpoint/2010/main" val="3376371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4BFDD9-2D33-1FB3-954B-4FB4767822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32B83A-4210-E0EA-0468-60BA69B77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Riesgos de Inacción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71ED77C-4A9B-5D61-5B28-37678D001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Riesgo de desabastecimiento: </a:t>
            </a:r>
            <a:r>
              <a:rPr lang="es-ES" sz="2400" dirty="0"/>
              <a:t>Se pone en peligro la seguridad del suministro ante el crecimiento proyectado de la demanda.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b="1" dirty="0">
                <a:latin typeface="72 Black" panose="020B0A04030603020204" pitchFamily="34" charset="0"/>
                <a:cs typeface="72 Black" panose="020B0A04030603020204" pitchFamily="34" charset="0"/>
              </a:rPr>
              <a:t>Déficit de energía renovable:</a:t>
            </a:r>
            <a:r>
              <a:rPr lang="es-ES" sz="2400" dirty="0">
                <a:latin typeface="72 Black" panose="020B0A04030603020204" pitchFamily="34" charset="0"/>
                <a:cs typeface="72 Black" panose="020B0A04030603020204" pitchFamily="34" charset="0"/>
              </a:rPr>
              <a:t> </a:t>
            </a:r>
            <a:r>
              <a:rPr lang="es-ES" sz="2400" dirty="0"/>
              <a:t>Sin el tercer corredor, el déficit de energía renovable ascendería a 3.151 GWh para el año 2035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b="1" dirty="0">
                <a:latin typeface="72 Black" panose="020B0A04030603020204" pitchFamily="34" charset="0"/>
                <a:cs typeface="72 Black" panose="020B0A04030603020204" pitchFamily="34" charset="0"/>
              </a:rPr>
              <a:t>Sobrecostos operativos:</a:t>
            </a:r>
            <a:r>
              <a:rPr lang="es-ES" sz="2400" b="1" dirty="0"/>
              <a:t> </a:t>
            </a:r>
            <a:r>
              <a:rPr lang="es-ES" sz="2400" dirty="0"/>
              <a:t>El déficit de renovables debería cubrirse con generación térmica (turbinas de gas), lo que generaría un sobrecosto de abastecimiento de la demanda. 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r>
              <a:rPr lang="es-ES" sz="2400" b="1" dirty="0">
                <a:latin typeface="72 Black" panose="020B0A04030603020204" pitchFamily="34" charset="0"/>
                <a:cs typeface="72 Black" panose="020B0A04030603020204" pitchFamily="34" charset="0"/>
              </a:rPr>
              <a:t>Pérdida de inversiones extranjeras directas:</a:t>
            </a:r>
            <a:r>
              <a:rPr lang="es-ES" sz="2400" dirty="0"/>
              <a:t> En particular en sectores de alta tecnología por falta de confiabilidad o capacidad eléctrica.</a:t>
            </a:r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ES" sz="2400" dirty="0"/>
          </a:p>
          <a:p>
            <a:pPr marL="342917" indent="-342917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Wingdings" panose="05000000000000000000" pitchFamily="2" charset="2"/>
              <a:buChar char="§"/>
            </a:pPr>
            <a:endParaRPr lang="es-UY" sz="2400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7AF4A71A-F603-E648-5FAA-9C66AD867437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1037668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F5E28-09CD-4FD3-5E76-BAF70EF36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394B96-2536-65E3-05CF-DAFA414663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60"/>
            <a:ext cx="12192000" cy="677668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CD87C9EE-51BF-7BD5-BF35-653640C66C2B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162805A-4475-6E48-711B-38A4DDF939A8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C6C40147-444D-BF16-8574-27F3854DDAA6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BD3AAED6-76A2-8EFB-7E70-4D8ADDA7CE4B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Resumen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777B3B55-7809-A092-61DF-C75CA391A9D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FC9BFF44-29ED-7AB6-F027-2C58F36E97E5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151EE355-7ED4-AC9E-EE74-DAB026263B82}"/>
              </a:ext>
            </a:extLst>
          </p:cNvPr>
          <p:cNvSpPr txBox="1">
            <a:spLocks/>
          </p:cNvSpPr>
          <p:nvPr/>
        </p:nvSpPr>
        <p:spPr>
          <a:xfrm>
            <a:off x="1370822" y="2311401"/>
            <a:ext cx="9674325" cy="2476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72" panose="020B0503030000000003" pitchFamily="34" charset="0"/>
                <a:ea typeface="+mn-ea"/>
                <a:cs typeface="72" panose="020B05030300000000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Arial" panose="020B0604020202020204" pitchFamily="34" charset="0"/>
              <a:buNone/>
            </a:pPr>
            <a:r>
              <a:rPr lang="es-ES" sz="3200" dirty="0"/>
              <a:t>El proyecto del </a:t>
            </a:r>
            <a:r>
              <a:rPr lang="es-ES" sz="3200" dirty="0">
                <a:latin typeface="72 Black" panose="020B0A04030603020204" pitchFamily="34" charset="0"/>
                <a:cs typeface="72 Black" panose="020B0A04030603020204" pitchFamily="34" charset="0"/>
              </a:rPr>
              <a:t>tercer corredor de 500 kV</a:t>
            </a:r>
            <a:r>
              <a:rPr lang="es-ES" sz="3200" dirty="0"/>
              <a:t> es una obra fundamental para asegurar la competitividad futura del país. </a:t>
            </a:r>
          </a:p>
          <a:p>
            <a:pPr marL="0" indent="0" algn="ctr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rgbClr val="F99636"/>
              </a:buClr>
              <a:buSzPct val="180000"/>
              <a:buFont typeface="Arial" panose="020B0604020202020204" pitchFamily="34" charset="0"/>
              <a:buNone/>
            </a:pPr>
            <a:r>
              <a:rPr lang="es-ES" sz="3200" b="1" dirty="0"/>
              <a:t>Sin este proyecto no hay desarrollo posible</a:t>
            </a:r>
            <a:r>
              <a:rPr lang="es-E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5545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26A3D-967E-63DF-73D3-90A26B286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5F8666D-FF35-0C60-FE63-9400906A0A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6B8FFDB-B506-0985-AA7C-36FCEA0C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Alcance del Proyecto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C32443-E116-D3CD-3EDF-D06923175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C118DDF4-AD10-5B5B-2889-6AC404C68A9F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977815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219B6A2-CD10-59F2-8581-4D9A40DF28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EDB6062-FAB1-A507-62AF-48D5A634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Alcance del Proyecto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C9244A2-6A17-2C23-7D03-F76D546D798D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F5B0FD7-FDB3-4C24-0E8C-3F0E21861245}"/>
              </a:ext>
            </a:extLst>
          </p:cNvPr>
          <p:cNvSpPr/>
          <p:nvPr/>
        </p:nvSpPr>
        <p:spPr>
          <a:xfrm>
            <a:off x="1035005" y="5387751"/>
            <a:ext cx="10134661" cy="840120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 cap="rnd">
            <a:noFill/>
            <a:prstDash val="solid"/>
            <a:round/>
          </a:ln>
        </p:spPr>
        <p:txBody>
          <a:bodyPr anchor="ctr" anchorCtr="0"/>
          <a:lstStyle/>
          <a:p>
            <a:pPr algn="ctr"/>
            <a:r>
              <a:rPr lang="es-ES" dirty="0">
                <a:solidFill>
                  <a:srgbClr val="0061AF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Modalidad de Ejecución:</a:t>
            </a:r>
            <a:r>
              <a:rPr lang="es-ES" dirty="0">
                <a:solidFill>
                  <a:srgbClr val="0061AF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rPr>
              <a:t> Inversión estructurada bajo modalidad llave en mano, única licitación con tres ítems de adjudicación independiente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A5CCC14B-4094-59EE-FBAF-621285B52277}"/>
              </a:ext>
            </a:extLst>
          </p:cNvPr>
          <p:cNvGrpSpPr/>
          <p:nvPr/>
        </p:nvGrpSpPr>
        <p:grpSpPr>
          <a:xfrm>
            <a:off x="1035005" y="1849928"/>
            <a:ext cx="10134661" cy="840120"/>
            <a:chOff x="1023441" y="3958128"/>
            <a:chExt cx="10134661" cy="840120"/>
          </a:xfrm>
        </p:grpSpPr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45E3AE8C-3EC0-8E1D-BDBD-E46E227B6C84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Líneas de 500 kV:</a:t>
              </a:r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 Doble terna entre Chamberlain,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Pando y Cardal (aproximadamente 263 km)</a:t>
              </a: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0CF96B83-0641-71DA-77B6-C5AF80B56DE3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1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93D7A04F-9C97-5195-29AF-A75C7B04C35F}"/>
              </a:ext>
            </a:extLst>
          </p:cNvPr>
          <p:cNvGrpSpPr/>
          <p:nvPr/>
        </p:nvGrpSpPr>
        <p:grpSpPr>
          <a:xfrm>
            <a:off x="1035005" y="3029202"/>
            <a:ext cx="10134661" cy="840120"/>
            <a:chOff x="1023441" y="3958128"/>
            <a:chExt cx="10134661" cy="840120"/>
          </a:xfrm>
        </p:grpSpPr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7D802922-2ECB-DEAA-D17F-21B25AAC2838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Nueva Subestación Pando 500 kV: </a:t>
              </a:r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Incluido suministro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de Sistemas de Transformación 500 / 150 kV</a:t>
              </a:r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F3472801-B464-2ED4-03BA-9E007C98C7A5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2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200A86AA-F026-976A-8E52-A6720ACBF4E7}"/>
              </a:ext>
            </a:extLst>
          </p:cNvPr>
          <p:cNvGrpSpPr/>
          <p:nvPr/>
        </p:nvGrpSpPr>
        <p:grpSpPr>
          <a:xfrm>
            <a:off x="1035005" y="4208476"/>
            <a:ext cx="10134661" cy="840120"/>
            <a:chOff x="1023441" y="3958128"/>
            <a:chExt cx="10134661" cy="840120"/>
          </a:xfrm>
        </p:grpSpPr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89F5F119-F980-E46C-2FE0-6C4220BCDB66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Ampliaciones en Subestaciones de 500 kV: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Nuevos tramos en Chamberlain y Cardal</a:t>
              </a:r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07EE0BE3-2323-E85C-CC00-16B5B39197AB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3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931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3DC71-93E2-429D-A9A8-6E98CB4B6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AD9D4C6-E95A-6FB4-09FC-3D43F8289E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20412F8-8D1F-91A7-0CFF-5D81077F0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Líneas de 500 kV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7D42F2D-52FC-7965-3B0E-932C202E4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7B9D909D-33ED-128D-8EC2-051088C29182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3514843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EA4AA-A7E9-512E-79AD-92A21AB0C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1FE7369C-58EB-05BF-3E6F-0DCA925C27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"/>
            <a:ext cx="12192000" cy="6854572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A3796A87-EC98-17DC-E3D6-1E5CADC05529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98F0D3C7-6781-F5A3-111D-819F55EC22B3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297856B3-6776-AE68-2A2F-7EC933989806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4E3EE419-DFCA-47E0-500E-6DB8E1350D61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Líneas Aéreas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AB5D6E29-FB2C-65DF-0B60-45175EB8918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169832E0-A346-CFBE-A012-B90BC128E6B5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9FAC8C-DDA7-A135-7787-2B0F41223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44265" cy="4351338"/>
          </a:xfrm>
        </p:spPr>
        <p:txBody>
          <a:bodyPr/>
          <a:lstStyle/>
          <a:p>
            <a:r>
              <a:rPr lang="es-ES" dirty="0"/>
              <a:t>Líneas 500 kV doble terna (267 km)</a:t>
            </a:r>
          </a:p>
          <a:p>
            <a:r>
              <a:rPr lang="es-ES" dirty="0"/>
              <a:t>Tres circuitos eléctricos:</a:t>
            </a:r>
          </a:p>
          <a:p>
            <a:pPr lvl="1"/>
            <a:r>
              <a:rPr lang="es-ES" dirty="0"/>
              <a:t>Chamberlain-Cardal (209 km)</a:t>
            </a:r>
          </a:p>
          <a:p>
            <a:pPr lvl="1"/>
            <a:r>
              <a:rPr lang="es-ES" dirty="0"/>
              <a:t>Cardal – Pando (83 km)</a:t>
            </a:r>
          </a:p>
          <a:p>
            <a:pPr lvl="1"/>
            <a:r>
              <a:rPr lang="es-ES" dirty="0"/>
              <a:t>Chamberlain – Pando (242 km)</a:t>
            </a:r>
          </a:p>
          <a:p>
            <a:endParaRPr lang="es-UY" dirty="0"/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ACC6080E-8402-1C96-9F74-CB35B1F3A051}"/>
              </a:ext>
            </a:extLst>
          </p:cNvPr>
          <p:cNvGrpSpPr/>
          <p:nvPr/>
        </p:nvGrpSpPr>
        <p:grpSpPr>
          <a:xfrm>
            <a:off x="7290487" y="1668162"/>
            <a:ext cx="3719384" cy="4889906"/>
            <a:chOff x="7265773" y="1668162"/>
            <a:chExt cx="3719384" cy="4889906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695D0934-EC52-1D45-1829-9133DA94B82B}"/>
                </a:ext>
              </a:extLst>
            </p:cNvPr>
            <p:cNvSpPr/>
            <p:nvPr/>
          </p:nvSpPr>
          <p:spPr>
            <a:xfrm>
              <a:off x="7265773" y="1668162"/>
              <a:ext cx="3719384" cy="4889906"/>
            </a:xfrm>
            <a:prstGeom prst="roundRect">
              <a:avLst>
                <a:gd name="adj" fmla="val 10687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rgbClr val="F996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 dirty="0"/>
            </a:p>
          </p:txBody>
        </p: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1E41233E-F243-8BD8-DAFE-D6B502B58A43}"/>
                </a:ext>
              </a:extLst>
            </p:cNvPr>
            <p:cNvGrpSpPr/>
            <p:nvPr/>
          </p:nvGrpSpPr>
          <p:grpSpPr>
            <a:xfrm>
              <a:off x="8312209" y="2508422"/>
              <a:ext cx="1672051" cy="3080952"/>
              <a:chOff x="7669657" y="2508422"/>
              <a:chExt cx="1672051" cy="3080952"/>
            </a:xfrm>
          </p:grpSpPr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9CD7CB5B-AE82-DB08-C4E0-0E0BC804C59C}"/>
                  </a:ext>
                </a:extLst>
              </p:cNvPr>
              <p:cNvCxnSpPr/>
              <p:nvPr/>
            </p:nvCxnSpPr>
            <p:spPr>
              <a:xfrm>
                <a:off x="8802130" y="2508422"/>
                <a:ext cx="0" cy="16200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Grupo 27">
                <a:extLst>
                  <a:ext uri="{FF2B5EF4-FFF2-40B4-BE49-F238E27FC236}">
                    <a16:creationId xmlns:a16="http://schemas.microsoft.com/office/drawing/2014/main" id="{E8A9D680-A7EB-F6F6-68F9-691F86B38B6B}"/>
                  </a:ext>
                </a:extLst>
              </p:cNvPr>
              <p:cNvGrpSpPr/>
              <p:nvPr/>
            </p:nvGrpSpPr>
            <p:grpSpPr>
              <a:xfrm>
                <a:off x="7669657" y="2508422"/>
                <a:ext cx="1672051" cy="3080952"/>
                <a:chOff x="7669657" y="2508422"/>
                <a:chExt cx="1672051" cy="3080952"/>
              </a:xfrm>
            </p:grpSpPr>
            <p:cxnSp>
              <p:nvCxnSpPr>
                <p:cNvPr id="16" name="Conector recto 15">
                  <a:extLst>
                    <a:ext uri="{FF2B5EF4-FFF2-40B4-BE49-F238E27FC236}">
                      <a16:creationId xmlns:a16="http://schemas.microsoft.com/office/drawing/2014/main" id="{001D33F1-F97C-15BC-DE7D-1125CCA793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63232" y="2508422"/>
                  <a:ext cx="778476" cy="0"/>
                </a:xfrm>
                <a:prstGeom prst="line">
                  <a:avLst/>
                </a:prstGeom>
                <a:ln w="5715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ector recto 16">
                  <a:extLst>
                    <a:ext uri="{FF2B5EF4-FFF2-40B4-BE49-F238E27FC236}">
                      <a16:creationId xmlns:a16="http://schemas.microsoft.com/office/drawing/2014/main" id="{BA02DA7B-79AC-E81D-09A4-67E7CDF6A8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63232" y="5589374"/>
                  <a:ext cx="778476" cy="0"/>
                </a:xfrm>
                <a:prstGeom prst="line">
                  <a:avLst/>
                </a:prstGeom>
                <a:ln w="5715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ector recto 18">
                  <a:extLst>
                    <a:ext uri="{FF2B5EF4-FFF2-40B4-BE49-F238E27FC236}">
                      <a16:creationId xmlns:a16="http://schemas.microsoft.com/office/drawing/2014/main" id="{1092E4E3-74AB-CDCA-E849-257A2F695A47}"/>
                    </a:ext>
                  </a:extLst>
                </p:cNvPr>
                <p:cNvCxnSpPr/>
                <p:nvPr/>
              </p:nvCxnSpPr>
              <p:spPr>
                <a:xfrm>
                  <a:off x="9106930" y="2520776"/>
                  <a:ext cx="0" cy="30600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ector recto 20">
                  <a:extLst>
                    <a:ext uri="{FF2B5EF4-FFF2-40B4-BE49-F238E27FC236}">
                      <a16:creationId xmlns:a16="http://schemas.microsoft.com/office/drawing/2014/main" id="{A998C073-CCF6-609A-C6DA-9EBEBEF846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01903" y="4425349"/>
                  <a:ext cx="227" cy="115542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ector recto 21">
                  <a:extLst>
                    <a:ext uri="{FF2B5EF4-FFF2-40B4-BE49-F238E27FC236}">
                      <a16:creationId xmlns:a16="http://schemas.microsoft.com/office/drawing/2014/main" id="{316CC0D4-B349-CB41-4A6C-3889B0941E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296665" y="4291481"/>
                  <a:ext cx="778476" cy="0"/>
                </a:xfrm>
                <a:prstGeom prst="line">
                  <a:avLst/>
                </a:prstGeom>
                <a:ln w="57150"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ector recto 22">
                  <a:extLst>
                    <a:ext uri="{FF2B5EF4-FFF2-40B4-BE49-F238E27FC236}">
                      <a16:creationId xmlns:a16="http://schemas.microsoft.com/office/drawing/2014/main" id="{FFDD170D-B2BB-7C1E-B89C-5E0F6937D7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85903" y="4139517"/>
                  <a:ext cx="111600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ector recto 25">
                  <a:extLst>
                    <a:ext uri="{FF2B5EF4-FFF2-40B4-BE49-F238E27FC236}">
                      <a16:creationId xmlns:a16="http://schemas.microsoft.com/office/drawing/2014/main" id="{2E433341-402E-54C9-4266-6FEBB4DDEB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69657" y="4425349"/>
                  <a:ext cx="111600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B98E1F2F-4324-1C52-7B30-0D8E9C08BEDE}"/>
                </a:ext>
              </a:extLst>
            </p:cNvPr>
            <p:cNvSpPr txBox="1"/>
            <p:nvPr/>
          </p:nvSpPr>
          <p:spPr>
            <a:xfrm>
              <a:off x="9205786" y="2075935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Black" panose="020B0A04030603020204" pitchFamily="34" charset="0"/>
                  <a:cs typeface="72 Black" panose="020B0A04030603020204" pitchFamily="34" charset="0"/>
                </a:rPr>
                <a:t>CH5</a:t>
              </a: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400FFDF1-B716-2C6B-2A31-3A4D5FAFDD7B}"/>
                </a:ext>
              </a:extLst>
            </p:cNvPr>
            <p:cNvSpPr txBox="1"/>
            <p:nvPr/>
          </p:nvSpPr>
          <p:spPr>
            <a:xfrm>
              <a:off x="9197549" y="5633201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Black" panose="020B0A04030603020204" pitchFamily="34" charset="0"/>
                  <a:cs typeface="72 Black" panose="020B0A04030603020204" pitchFamily="34" charset="0"/>
                </a:rPr>
                <a:t>PN5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7B5C2434-A0E1-5987-7EE1-CAF9FD54FF99}"/>
                </a:ext>
              </a:extLst>
            </p:cNvPr>
            <p:cNvSpPr txBox="1"/>
            <p:nvPr/>
          </p:nvSpPr>
          <p:spPr>
            <a:xfrm>
              <a:off x="7525610" y="4106815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Black" panose="020B0A04030603020204" pitchFamily="34" charset="0"/>
                  <a:cs typeface="72 Black" panose="020B0A04030603020204" pitchFamily="34" charset="0"/>
                </a:rPr>
                <a:t>CR5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B9C6C20D-AC97-2498-F6EB-2CB8F8FF6807}"/>
                </a:ext>
              </a:extLst>
            </p:cNvPr>
            <p:cNvSpPr txBox="1"/>
            <p:nvPr/>
          </p:nvSpPr>
          <p:spPr>
            <a:xfrm>
              <a:off x="8419073" y="3816628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Condensed" panose="020B0506030000000003" pitchFamily="34" charset="0"/>
                  <a:cs typeface="72 Condensed" panose="020B0506030000000003" pitchFamily="34" charset="0"/>
                </a:rPr>
                <a:t>25 km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9E994508-A611-9278-233F-06054D65FBB6}"/>
                </a:ext>
              </a:extLst>
            </p:cNvPr>
            <p:cNvSpPr txBox="1"/>
            <p:nvPr/>
          </p:nvSpPr>
          <p:spPr>
            <a:xfrm rot="16200000">
              <a:off x="8782908" y="4844609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Condensed" panose="020B0506030000000003" pitchFamily="34" charset="0"/>
                  <a:cs typeface="72 Condensed" panose="020B0506030000000003" pitchFamily="34" charset="0"/>
                </a:rPr>
                <a:t>58 km</a:t>
              </a: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232D41F0-36C4-D397-3A92-D7A5F15CB56D}"/>
                </a:ext>
              </a:extLst>
            </p:cNvPr>
            <p:cNvSpPr txBox="1"/>
            <p:nvPr/>
          </p:nvSpPr>
          <p:spPr>
            <a:xfrm rot="16200000">
              <a:off x="8782908" y="3048685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Condensed" panose="020B0506030000000003" pitchFamily="34" charset="0"/>
                  <a:cs typeface="72 Condensed" panose="020B0506030000000003" pitchFamily="34" charset="0"/>
                </a:rPr>
                <a:t>184 km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35C2F210-84A2-4CD2-E98E-E8DCC0B5B1B7}"/>
                </a:ext>
              </a:extLst>
            </p:cNvPr>
            <p:cNvSpPr txBox="1"/>
            <p:nvPr/>
          </p:nvSpPr>
          <p:spPr>
            <a:xfrm rot="16200000">
              <a:off x="9592053" y="4033923"/>
              <a:ext cx="778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UY" dirty="0">
                  <a:latin typeface="72 Condensed" panose="020B0506030000000003" pitchFamily="34" charset="0"/>
                  <a:cs typeface="72 Condensed" panose="020B0506030000000003" pitchFamily="34" charset="0"/>
                </a:rPr>
                <a:t>242 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970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84C6-7348-AACD-A7E7-F2D5AF257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DDAE95DA-0FF5-D852-36D8-D225340DA9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"/>
            <a:ext cx="12192000" cy="6854572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AFDB369F-3E79-2582-B3F4-3F95B0461578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8592C8A-9925-1F03-9CB0-BD41F9D47FDA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AC4DA444-23DB-98C5-BBF2-64EBE9D22727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6B138444-57B8-59C9-6057-493CD2D1F77A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Líneas Aéreas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C2EB6115-6838-D6FC-3A01-39F706EC5743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CAB35CFD-E1A3-B35F-E79E-008D5D3E8194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4025F27-68DC-8DFF-1D50-1B3C1BC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882979" cy="4351338"/>
          </a:xfrm>
        </p:spPr>
        <p:txBody>
          <a:bodyPr>
            <a:normAutofit fontScale="92500"/>
          </a:bodyPr>
          <a:lstStyle/>
          <a:p>
            <a:r>
              <a:rPr lang="es-ES" dirty="0"/>
              <a:t>UTE entregará planos de relevamiento </a:t>
            </a:r>
            <a:r>
              <a:rPr lang="es-ES" dirty="0" err="1"/>
              <a:t>planaltimétrico</a:t>
            </a:r>
            <a:r>
              <a:rPr lang="es-ES" dirty="0"/>
              <a:t> con la ubicación de las torres y pórticos.</a:t>
            </a:r>
          </a:p>
          <a:p>
            <a:r>
              <a:rPr lang="es-ES"/>
              <a:t>+470 </a:t>
            </a:r>
            <a:r>
              <a:rPr lang="es-ES" dirty="0"/>
              <a:t>padrones afectados por la servidumbre de las líneas</a:t>
            </a:r>
          </a:p>
          <a:p>
            <a:r>
              <a:rPr lang="es-ES" dirty="0"/>
              <a:t>Por departamento</a:t>
            </a:r>
          </a:p>
          <a:p>
            <a:pPr lvl="1"/>
            <a:r>
              <a:rPr lang="es-ES" dirty="0"/>
              <a:t>Tacuarembó: 16 </a:t>
            </a:r>
          </a:p>
          <a:p>
            <a:pPr lvl="1"/>
            <a:r>
              <a:rPr lang="es-ES" dirty="0"/>
              <a:t>Durazno: 72 </a:t>
            </a:r>
          </a:p>
          <a:p>
            <a:pPr lvl="1"/>
            <a:r>
              <a:rPr lang="es-ES" dirty="0"/>
              <a:t>Florida: 200</a:t>
            </a:r>
          </a:p>
          <a:p>
            <a:pPr lvl="1"/>
            <a:r>
              <a:rPr lang="es-ES" dirty="0"/>
              <a:t>Canelones: 185 </a:t>
            </a:r>
          </a:p>
          <a:p>
            <a:endParaRPr lang="es-UY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2184D1A-EA75-3115-1B58-B8D5AAE451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9991" y="1702766"/>
            <a:ext cx="2784610" cy="5004261"/>
          </a:xfrm>
          <a:prstGeom prst="roundRect">
            <a:avLst>
              <a:gd name="adj" fmla="val 11720"/>
            </a:avLst>
          </a:prstGeom>
          <a:ln w="57150">
            <a:solidFill>
              <a:srgbClr val="F99637"/>
            </a:solidFill>
          </a:ln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AB3645DC-3CFE-EB9F-5221-D15D26378F25}"/>
              </a:ext>
            </a:extLst>
          </p:cNvPr>
          <p:cNvGrpSpPr>
            <a:grpSpLocks noChangeAspect="1"/>
          </p:cNvGrpSpPr>
          <p:nvPr/>
        </p:nvGrpSpPr>
        <p:grpSpPr>
          <a:xfrm>
            <a:off x="5935360" y="1714870"/>
            <a:ext cx="2747649" cy="4980055"/>
            <a:chOff x="2349591" y="0"/>
            <a:chExt cx="3367833" cy="6104126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86FDA509-A53B-5D86-568A-502312D93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alphaModFix amt="8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349591" y="0"/>
              <a:ext cx="3367833" cy="6104126"/>
            </a:xfrm>
            <a:prstGeom prst="roundRect">
              <a:avLst>
                <a:gd name="adj" fmla="val 11174"/>
              </a:avLst>
            </a:prstGeom>
            <a:ln w="57150">
              <a:solidFill>
                <a:srgbClr val="F99637"/>
              </a:solidFill>
            </a:ln>
          </p:spPr>
        </p:pic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2F87B823-2B75-A2A2-41C9-C07B883480D2}"/>
                </a:ext>
              </a:extLst>
            </p:cNvPr>
            <p:cNvCxnSpPr>
              <a:cxnSpLocks/>
            </p:cNvCxnSpPr>
            <p:nvPr/>
          </p:nvCxnSpPr>
          <p:spPr>
            <a:xfrm>
              <a:off x="4015946" y="1408670"/>
              <a:ext cx="0" cy="134688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6B4C6F13-82B9-34B0-7F56-C9BE66BEC1A0}"/>
                </a:ext>
              </a:extLst>
            </p:cNvPr>
            <p:cNvCxnSpPr>
              <a:cxnSpLocks/>
            </p:cNvCxnSpPr>
            <p:nvPr/>
          </p:nvCxnSpPr>
          <p:spPr>
            <a:xfrm>
              <a:off x="4044778" y="2755556"/>
              <a:ext cx="292444" cy="13839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71C5904F-221A-C66C-1562-604AAADC6F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8368" y="4139514"/>
              <a:ext cx="98854" cy="35834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489EEE42-1A61-750A-7414-4150E378C5B8}"/>
                </a:ext>
              </a:extLst>
            </p:cNvPr>
            <p:cNvCxnSpPr>
              <a:cxnSpLocks/>
            </p:cNvCxnSpPr>
            <p:nvPr/>
          </p:nvCxnSpPr>
          <p:spPr>
            <a:xfrm>
              <a:off x="4238368" y="4497859"/>
              <a:ext cx="251254" cy="40777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D2989960-5754-7237-F797-8B0DCBF90B84}"/>
                </a:ext>
              </a:extLst>
            </p:cNvPr>
            <p:cNvCxnSpPr>
              <a:cxnSpLocks/>
            </p:cNvCxnSpPr>
            <p:nvPr/>
          </p:nvCxnSpPr>
          <p:spPr>
            <a:xfrm>
              <a:off x="4489622" y="4819135"/>
              <a:ext cx="0" cy="46955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3F83ED15-DFED-F2ED-8FCF-99709FCF5B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7092" y="4497860"/>
              <a:ext cx="321276" cy="617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A779F04A-2FF0-1545-1DBB-463697453911}"/>
                </a:ext>
              </a:extLst>
            </p:cNvPr>
            <p:cNvSpPr/>
            <p:nvPr/>
          </p:nvSpPr>
          <p:spPr>
            <a:xfrm>
              <a:off x="3917084" y="1309814"/>
              <a:ext cx="180000" cy="180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6554EFF5-C8AC-0311-3693-14D4DB665300}"/>
                </a:ext>
              </a:extLst>
            </p:cNvPr>
            <p:cNvSpPr/>
            <p:nvPr/>
          </p:nvSpPr>
          <p:spPr>
            <a:xfrm>
              <a:off x="3760563" y="4415486"/>
              <a:ext cx="180000" cy="180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34533F77-C20A-EB38-FB4E-81C9DD8EA720}"/>
                </a:ext>
              </a:extLst>
            </p:cNvPr>
            <p:cNvSpPr/>
            <p:nvPr/>
          </p:nvSpPr>
          <p:spPr>
            <a:xfrm>
              <a:off x="4399622" y="5263977"/>
              <a:ext cx="180000" cy="1800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UY"/>
            </a:p>
          </p:txBody>
        </p:sp>
      </p:grpSp>
    </p:spTree>
    <p:extLst>
      <p:ext uri="{BB962C8B-B14F-4D97-AF65-F5344CB8AC3E}">
        <p14:creationId xmlns:p14="http://schemas.microsoft.com/office/powerpoint/2010/main" val="1198225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B7C8A-0B12-47C1-A6EA-A05313EF7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5EDF88-8296-55C0-0D64-D7B0776118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4E376FB4-93A2-C092-81C7-58D8EF5C7EDA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0D04F70-C713-61AC-8D84-019F646120D7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256EC569-C925-34E1-B25B-CDBF0EE345EE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64C83E85-49D0-317F-BF36-10D12A84412C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Diseño de Torres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5AC99B92-E82C-E6AE-4069-42305D415387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5133DB6F-FFFD-1BCA-FBDD-B2A8975E44DD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F782D1-9737-2859-ED32-A8A6AEC44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7377" cy="435133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Torres metálicas reticuladas autoportantes.</a:t>
            </a:r>
          </a:p>
          <a:p>
            <a:r>
              <a:rPr lang="es-ES" dirty="0"/>
              <a:t>Disposición de los conductores vertical con disposición de aisladores en I.</a:t>
            </a:r>
          </a:p>
          <a:p>
            <a:r>
              <a:rPr lang="es-ES" dirty="0"/>
              <a:t>Cadenas de suspensión simple formadas por 28 aisladores. </a:t>
            </a:r>
          </a:p>
          <a:p>
            <a:r>
              <a:rPr lang="es-ES" dirty="0"/>
              <a:t>Cadenas de amarre formadas por 4 x 28 aisladores.</a:t>
            </a:r>
          </a:p>
          <a:p>
            <a:r>
              <a:rPr lang="es-ES" dirty="0"/>
              <a:t>Aisladores de vidrio “standard” de 120 kN de carga electromecánica de rotura.</a:t>
            </a:r>
          </a:p>
          <a:p>
            <a:endParaRPr lang="es-UY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DDDD13E-44B3-FBEC-A6D2-E19EB5F809F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4159" y="1652298"/>
            <a:ext cx="3272103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90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8F11A-A178-1EC6-BC40-835416695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8C2BEC18-032B-174F-A91B-D818409810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7033AD44-5071-A06C-DFFB-CD247DAF3EF1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492F5978-1C4C-6C52-E88C-BDDBC33AAC9D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989F77FF-5686-B0D3-C288-A07805AA199A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FA2079E1-D70F-E9DF-5A12-E0BCA9D9DA18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Diseño Preliminar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18E71DA2-0DDE-2BF0-6519-4D50627D394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62024834-0D4B-70D3-38D6-93D3A2F32241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77C214-1BAC-5FEC-7078-65DF23319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52742" cy="4351338"/>
          </a:xfrm>
        </p:spPr>
        <p:txBody>
          <a:bodyPr/>
          <a:lstStyle/>
          <a:p>
            <a:r>
              <a:rPr lang="es-ES" b="1" dirty="0"/>
              <a:t>Sección del conductor</a:t>
            </a:r>
            <a:r>
              <a:rPr lang="es-ES" dirty="0"/>
              <a:t>: 4 </a:t>
            </a:r>
            <a:r>
              <a:rPr lang="es-ES" dirty="0" err="1"/>
              <a:t>sub-conductores</a:t>
            </a:r>
            <a:r>
              <a:rPr lang="es-ES" dirty="0"/>
              <a:t> por fase tipo DOVE (2336 A </a:t>
            </a:r>
            <a:r>
              <a:rPr lang="es-ES" dirty="0" err="1"/>
              <a:t>a</a:t>
            </a:r>
            <a:r>
              <a:rPr lang="es-ES" dirty="0"/>
              <a:t> 70°C)</a:t>
            </a:r>
          </a:p>
          <a:p>
            <a:r>
              <a:rPr lang="es-ES" b="1" dirty="0"/>
              <a:t>Sección cable de guardia</a:t>
            </a:r>
            <a:r>
              <a:rPr lang="es-ES" dirty="0"/>
              <a:t>: 2 </a:t>
            </a:r>
            <a:r>
              <a:rPr lang="es-ES" dirty="0" err="1"/>
              <a:t>OPGW</a:t>
            </a:r>
            <a:r>
              <a:rPr lang="es-ES" dirty="0"/>
              <a:t>.</a:t>
            </a:r>
          </a:p>
          <a:p>
            <a:r>
              <a:rPr lang="es-ES" b="1" dirty="0"/>
              <a:t>Número de aisladores</a:t>
            </a:r>
            <a:r>
              <a:rPr lang="es-ES" dirty="0"/>
              <a:t>: 28 aisladores de vidrio.</a:t>
            </a:r>
          </a:p>
          <a:p>
            <a:r>
              <a:rPr lang="es-ES" b="1" dirty="0"/>
              <a:t>Disposición de fases</a:t>
            </a:r>
            <a:r>
              <a:rPr lang="es-ES" dirty="0"/>
              <a:t>: ABC y </a:t>
            </a:r>
            <a:r>
              <a:rPr lang="es-ES" dirty="0" err="1"/>
              <a:t>CBA</a:t>
            </a:r>
            <a:r>
              <a:rPr lang="es-ES" dirty="0"/>
              <a:t> (15,5 m)</a:t>
            </a:r>
          </a:p>
          <a:p>
            <a:r>
              <a:rPr lang="es-ES" b="1" dirty="0"/>
              <a:t>Distancia entre fases</a:t>
            </a:r>
            <a:r>
              <a:rPr lang="es-ES" dirty="0"/>
              <a:t>: 11,2 m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6228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E62E3-3188-E88D-E9DE-4A72849B5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3431B2-EB8C-DB1A-122F-C553F32384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C86CDEC8-A18A-80F9-9223-7A9D7B1FC969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0384992-0745-E7CF-A5AC-14CA9BC8CF7E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1CFEA580-093B-6CB7-EE6D-F7327F5AD9BE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A8DDFA2C-BB5A-4349-C75A-C35BD49E6F5D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ES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Diseño a cargo del Contratista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4EE39C44-23E4-6B4F-C467-7C9981481500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8A7CFFC8-F0A0-CFE7-0F3F-F10DF885B8D2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EAC790A-321F-5F83-5F3F-84DC1035A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52742" cy="4351338"/>
          </a:xfrm>
        </p:spPr>
        <p:txBody>
          <a:bodyPr>
            <a:normAutofit/>
          </a:bodyPr>
          <a:lstStyle/>
          <a:p>
            <a:r>
              <a:rPr lang="es-ES" dirty="0"/>
              <a:t>Geometría de torres</a:t>
            </a:r>
          </a:p>
          <a:p>
            <a:r>
              <a:rPr lang="es-ES" dirty="0"/>
              <a:t>Diseño estructural de torres</a:t>
            </a:r>
          </a:p>
          <a:p>
            <a:r>
              <a:rPr lang="es-ES" dirty="0"/>
              <a:t>Diseño de fundaciones</a:t>
            </a:r>
          </a:p>
          <a:p>
            <a:r>
              <a:rPr lang="es-ES" dirty="0"/>
              <a:t>Estudio de sistema amortiguante</a:t>
            </a:r>
          </a:p>
          <a:p>
            <a:r>
              <a:rPr lang="es-ES" dirty="0"/>
              <a:t>Herrajes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792988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F0C83-BCE6-13D2-A6E1-1322FE8EB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09C2033-8764-B96E-390D-8A1D682A86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"/>
            <a:ext cx="12192000" cy="67726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366BB6E-6036-B253-8B10-5665350E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Subestación Pando 500 kV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63E9F9-DB03-B8E3-EC50-AB09768D3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289B4BC-84C3-7F31-7C83-1419533AEA82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252974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850CA-137D-3582-6A04-5411D049F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F740780-DB99-8628-2FB6-9EB9D8529A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"/>
            <a:ext cx="12192000" cy="6772656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E528113A-5007-9061-E760-E3A7DCD269C2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740A0D4-F1B3-7F00-6EF1-53395A9F5702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67D172E3-D211-A276-AAAA-F20D41A1F349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1888305F-6AAA-AF02-302D-F1D5D33C6175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Subestación Pando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5498595F-E10C-DC4A-719D-54FCF5773F82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03F49ECC-2F26-4DA9-BEDD-E0CB0C4913BE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5859203-2649-639C-4473-D1155B594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34550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s-ES" b="1" dirty="0"/>
              <a:t>Ubicación: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Zona rural de Pando, en el departamento de Canelones.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Predio de 33 </a:t>
            </a:r>
            <a:r>
              <a:rPr lang="es-ES" dirty="0" err="1"/>
              <a:t>hás</a:t>
            </a:r>
            <a:r>
              <a:rPr lang="es-ES" dirty="0"/>
              <a:t> donde ya pasan líneas de 500 kV y 150 kV.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Lo que facilita la inserción en la red actual del sur del país.</a:t>
            </a:r>
          </a:p>
          <a:p>
            <a:pPr>
              <a:lnSpc>
                <a:spcPct val="110000"/>
              </a:lnSpc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048507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A5733-3DA1-2D7A-129D-7E225323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B96ED34-6448-163A-219A-BC6C6ECC54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"/>
            <a:ext cx="12192000" cy="6772656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4AE8E33B-33B6-FC98-C7C3-23EC04D2FC69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927F74F7-289D-221E-EAF1-898ED6819318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2119329C-0A7F-04F3-BB29-63A7B5FA635C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51932C48-A976-0B77-C45A-305D15719A55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Subestación Pando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3321CD9F-78D4-5B66-A71C-97976FD4618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C3AE9E3D-1D9A-C52D-CBCF-386F059925BF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F5D84C-4D61-0AB7-ADE6-227CB7B2C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4777" cy="47978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s-ES" b="1" dirty="0"/>
              <a:t>Playa de 500kV: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Configuración interruptor y medio.</a:t>
            </a:r>
            <a:endParaRPr lang="es-ES" b="1" dirty="0"/>
          </a:p>
          <a:p>
            <a:pPr lvl="1">
              <a:lnSpc>
                <a:spcPct val="110000"/>
              </a:lnSpc>
            </a:pPr>
            <a:r>
              <a:rPr lang="es-ES" dirty="0"/>
              <a:t>4 tramos 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2 tramos completos y 2 con 2 campos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4 salidas de líneas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Reactores de línea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Reactores de barra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2 Salidas de transformadores</a:t>
            </a:r>
          </a:p>
          <a:p>
            <a:pPr>
              <a:lnSpc>
                <a:spcPct val="110000"/>
              </a:lnSpc>
            </a:pPr>
            <a:r>
              <a:rPr lang="es-ES" b="1" dirty="0"/>
              <a:t>Playa de 150 kV: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Doble barra principal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2 secciones de transformadores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6 secciones de línea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Acoplador de barras</a:t>
            </a:r>
          </a:p>
          <a:p>
            <a:pPr>
              <a:lnSpc>
                <a:spcPct val="110000"/>
              </a:lnSpc>
            </a:pPr>
            <a:endParaRPr lang="es-UY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8D5C5D-B08C-E67F-3B61-6C27962928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832" y="1680308"/>
            <a:ext cx="4857315" cy="494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22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2BDA7-4D4E-25B7-CE1B-79C38F6A9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B299B186-0F40-24BB-5C08-9DA0E6B602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"/>
            <a:ext cx="12192000" cy="6772656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B656E430-5F55-C53C-292C-A972B02349EE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5EF05DF-362B-D785-ED30-BFE33A01392A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F7F33CB4-EB3B-8191-554E-DF79D9FE75FC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9D0C0852-8E5E-1CF2-F2B9-3605FFAE464D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Subestación Pando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1C4D050E-BFBD-3B4C-9C0E-BADF663ADB4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13183D58-C8D1-F5A1-4858-C7A2B92EABFD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B64EFA-AE84-B277-183B-2AAAAB8AA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397117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s-ES" b="1" dirty="0"/>
              <a:t>Equipamiento: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Equipos de potencia convencionales </a:t>
            </a:r>
            <a:r>
              <a:rPr lang="es-ES" dirty="0" err="1"/>
              <a:t>AIS</a:t>
            </a:r>
            <a:r>
              <a:rPr lang="es-ES" dirty="0"/>
              <a:t> con aislación en SF6.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Dos bancos de autotransformadores 500/150 kV 425 </a:t>
            </a:r>
            <a:r>
              <a:rPr lang="es-ES" dirty="0" err="1"/>
              <a:t>MVA</a:t>
            </a:r>
            <a:r>
              <a:rPr lang="es-ES" dirty="0"/>
              <a:t>.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Reactores 500 kV.</a:t>
            </a:r>
          </a:p>
          <a:p>
            <a:pPr lvl="1">
              <a:lnSpc>
                <a:spcPct val="110000"/>
              </a:lnSpc>
            </a:pPr>
            <a:endParaRPr lang="es-ES" dirty="0"/>
          </a:p>
          <a:p>
            <a:pPr>
              <a:lnSpc>
                <a:spcPct val="110000"/>
              </a:lnSpc>
            </a:pPr>
            <a:r>
              <a:rPr lang="es-ES" b="1" dirty="0"/>
              <a:t>Sistema de protección y control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Ajuste protecciones en los extremos remotos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IEC - 61850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Kioscos</a:t>
            </a:r>
          </a:p>
          <a:p>
            <a:pPr>
              <a:lnSpc>
                <a:spcPct val="110000"/>
              </a:lnSpc>
            </a:pPr>
            <a:r>
              <a:rPr lang="es-ES" b="1" dirty="0"/>
              <a:t>Telecomunicaciones</a:t>
            </a:r>
          </a:p>
          <a:p>
            <a:pPr lvl="1">
              <a:lnSpc>
                <a:spcPct val="110000"/>
              </a:lnSpc>
            </a:pPr>
            <a:endParaRPr lang="es-ES" dirty="0"/>
          </a:p>
          <a:p>
            <a:pPr>
              <a:lnSpc>
                <a:spcPct val="110000"/>
              </a:lnSpc>
            </a:pP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79564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0D5EE-FE05-09AA-3682-EF1AFF6AE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A3C29F6-20A8-96CC-B74D-B2E897D009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55424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F5762D-82AC-0864-A08B-EE017082A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Ampliaciones Cardal y Chamberlain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1556852-021E-E729-C3A8-2EC9DC044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735FA293-2EFF-77FF-00E1-C76C838878CE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</p:spTree>
    <p:extLst>
      <p:ext uri="{BB962C8B-B14F-4D97-AF65-F5344CB8AC3E}">
        <p14:creationId xmlns:p14="http://schemas.microsoft.com/office/powerpoint/2010/main" val="65661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411D2-93D1-3C6F-9AFD-F0F2DFFD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B20A11-9D33-304A-3A9B-CBFC5FA445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" y="0"/>
            <a:ext cx="12116608" cy="685800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E08147A5-9BD1-95CF-5FC8-80E6865AD1E7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8A80FFD-C0FF-EA18-5289-CDAE93C05631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67AD1AC7-049E-D829-A3C1-7A91443B20FF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8BA9BED9-AC93-63F6-21C0-FF78CC3FE72A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Ampliación Chamberlain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6359CDE3-292D-6B17-9D91-51BD025D3571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75D8E237-F382-AA0A-BE6D-F9CB5CDF9181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4EF174-495C-12A9-0A71-7C274FA68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257801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s-ES" dirty="0"/>
              <a:t>Completar tramo 4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Dos campos nuevos</a:t>
            </a:r>
          </a:p>
          <a:p>
            <a:pPr>
              <a:lnSpc>
                <a:spcPct val="110000"/>
              </a:lnSpc>
            </a:pPr>
            <a:r>
              <a:rPr lang="es-ES" dirty="0"/>
              <a:t>Nuevo tramo 5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Con dos campos</a:t>
            </a:r>
          </a:p>
          <a:p>
            <a:pPr>
              <a:lnSpc>
                <a:spcPct val="110000"/>
              </a:lnSpc>
            </a:pPr>
            <a:r>
              <a:rPr lang="es-ES" dirty="0"/>
              <a:t>2 nuevas salidas de líneas, para Cardal y Pando</a:t>
            </a:r>
          </a:p>
          <a:p>
            <a:pPr>
              <a:lnSpc>
                <a:spcPct val="110000"/>
              </a:lnSpc>
            </a:pPr>
            <a:r>
              <a:rPr lang="es-ES" dirty="0"/>
              <a:t>Reactores de línea</a:t>
            </a:r>
          </a:p>
          <a:p>
            <a:pPr>
              <a:lnSpc>
                <a:spcPct val="110000"/>
              </a:lnSpc>
            </a:pPr>
            <a:r>
              <a:rPr lang="es-ES" dirty="0"/>
              <a:t>Nueva sección de transformador (T3)</a:t>
            </a:r>
          </a:p>
          <a:p>
            <a:pPr>
              <a:lnSpc>
                <a:spcPct val="110000"/>
              </a:lnSpc>
            </a:pPr>
            <a:endParaRPr lang="es-UY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46ADD14-0F91-1DEB-E9D0-F4B58C35DA1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45" y="1825625"/>
            <a:ext cx="5515126" cy="417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93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EA21-3226-7128-1EA1-BD64B0FAF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1AA3AC6-B6CA-7F1D-1653-4E1F020B6B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" y="0"/>
            <a:ext cx="12116608" cy="685800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726EFEEB-AB25-06FB-09FB-9B9CAE708243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30E1388-E076-D516-4733-4B4827A457F1}"/>
              </a:ext>
            </a:extLst>
          </p:cNvPr>
          <p:cNvGrpSpPr/>
          <p:nvPr/>
        </p:nvGrpSpPr>
        <p:grpSpPr>
          <a:xfrm>
            <a:off x="765798" y="399896"/>
            <a:ext cx="10469518" cy="1067289"/>
            <a:chOff x="1148695" y="599842"/>
            <a:chExt cx="15704277" cy="1867431"/>
          </a:xfrm>
        </p:grpSpPr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4AA2C8B6-9ACB-A25E-4224-70930612706D}"/>
                </a:ext>
              </a:extLst>
            </p:cNvPr>
            <p:cNvGrpSpPr/>
            <p:nvPr/>
          </p:nvGrpSpPr>
          <p:grpSpPr>
            <a:xfrm>
              <a:off x="1623859" y="642327"/>
              <a:ext cx="15229113" cy="1790440"/>
              <a:chOff x="0" y="-19050"/>
              <a:chExt cx="2840889" cy="333994"/>
            </a:xfrm>
          </p:grpSpPr>
          <p:sp>
            <p:nvSpPr>
              <p:cNvPr id="11" name="Freeform 39">
                <a:extLst>
                  <a:ext uri="{FF2B5EF4-FFF2-40B4-BE49-F238E27FC236}">
                    <a16:creationId xmlns:a16="http://schemas.microsoft.com/office/drawing/2014/main" id="{13BB1BB3-8023-14E6-0DAD-4D78736AE507}"/>
                  </a:ext>
                </a:extLst>
              </p:cNvPr>
              <p:cNvSpPr/>
              <p:nvPr/>
            </p:nvSpPr>
            <p:spPr>
              <a:xfrm>
                <a:off x="0" y="0"/>
                <a:ext cx="2840889" cy="314944"/>
              </a:xfrm>
              <a:prstGeom prst="roundRect">
                <a:avLst>
                  <a:gd name="adj" fmla="val 50000"/>
                </a:avLst>
              </a:prstGeom>
              <a:ln w="76200" cap="rnd">
                <a:solidFill>
                  <a:srgbClr val="F99636"/>
                </a:solidFill>
                <a:prstDash val="solid"/>
                <a:round/>
              </a:ln>
            </p:spPr>
            <p:txBody>
              <a:bodyPr anchor="ctr" anchorCtr="0"/>
              <a:lstStyle/>
              <a:p>
                <a:pPr algn="ctr" defTabSz="609660"/>
                <a:r>
                  <a:rPr lang="es-UY" sz="3600" dirty="0">
                    <a:solidFill>
                      <a:srgbClr val="FEFEFE"/>
                    </a:solidFill>
                    <a:latin typeface="72 Black" panose="020B0A04030603020204" pitchFamily="34" charset="0"/>
                    <a:ea typeface="Fieldwork 2"/>
                    <a:cs typeface="72 Black" panose="020B0A04030603020204" pitchFamily="34" charset="0"/>
                    <a:sym typeface="Fieldwork 2"/>
                  </a:rPr>
                  <a:t>Ampliación Cardal 500 kV</a:t>
                </a:r>
              </a:p>
            </p:txBody>
          </p:sp>
          <p:sp>
            <p:nvSpPr>
              <p:cNvPr id="12" name="TextBox 40">
                <a:extLst>
                  <a:ext uri="{FF2B5EF4-FFF2-40B4-BE49-F238E27FC236}">
                    <a16:creationId xmlns:a16="http://schemas.microsoft.com/office/drawing/2014/main" id="{0E8255C3-E027-9A6F-F6B5-5E51CDADBFA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840889" cy="333994"/>
              </a:xfrm>
              <a:prstGeom prst="roundRect">
                <a:avLst/>
              </a:prstGeom>
            </p:spPr>
            <p:txBody>
              <a:bodyPr lIns="33867" tIns="33867" rIns="33867" bIns="33867" rtlCol="0" anchor="ctr" anchorCtr="0"/>
              <a:lstStyle/>
              <a:p>
                <a:pPr algn="ctr" defTabSz="609660">
                  <a:lnSpc>
                    <a:spcPts val="1427"/>
                  </a:lnSpc>
                  <a:spcBef>
                    <a:spcPct val="0"/>
                  </a:spcBef>
                </a:pPr>
                <a:endParaRPr lang="es-UY" dirty="0">
                  <a:solidFill>
                    <a:prstClr val="black"/>
                  </a:solidFill>
                  <a:latin typeface="Fieldwork 2" panose="020B0604020202020204" charset="0"/>
                  <a:cs typeface="72 Black" panose="020B0A04030603020204" pitchFamily="34" charset="0"/>
                </a:endParaRPr>
              </a:p>
            </p:txBody>
          </p:sp>
        </p:grpSp>
        <p:sp>
          <p:nvSpPr>
            <p:cNvPr id="10" name="TextBox 49">
              <a:extLst>
                <a:ext uri="{FF2B5EF4-FFF2-40B4-BE49-F238E27FC236}">
                  <a16:creationId xmlns:a16="http://schemas.microsoft.com/office/drawing/2014/main" id="{8854CB0D-E0D7-D1AE-46E8-2DB8E5E1A67B}"/>
                </a:ext>
              </a:extLst>
            </p:cNvPr>
            <p:cNvSpPr txBox="1"/>
            <p:nvPr/>
          </p:nvSpPr>
          <p:spPr>
            <a:xfrm>
              <a:off x="1148695" y="599842"/>
              <a:ext cx="1815073" cy="1867431"/>
            </a:xfrm>
            <a:prstGeom prst="rect">
              <a:avLst/>
            </a:prstGeom>
          </p:spPr>
          <p:txBody>
            <a:bodyPr lIns="33867" tIns="33867" rIns="33867" bIns="33867" rtlCol="0" anchor="ctr" anchorCtr="0"/>
            <a:lstStyle/>
            <a:p>
              <a:pPr algn="ctr" defTabSz="609660">
                <a:lnSpc>
                  <a:spcPts val="1427"/>
                </a:lnSpc>
              </a:pPr>
              <a:endParaRPr lang="es-UY" dirty="0">
                <a:solidFill>
                  <a:prstClr val="black"/>
                </a:solidFill>
                <a:latin typeface="Fieldwork 2" panose="020B0604020202020204" charset="0"/>
                <a:cs typeface="72 Black" panose="020B0A04030603020204" pitchFamily="34" charset="0"/>
              </a:endParaRPr>
            </a:p>
          </p:txBody>
        </p: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29AEE9A-008C-818F-4F7E-D28DB3BC9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686169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s-ES" dirty="0"/>
              <a:t>Completar tramo 1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1 campo nuevo</a:t>
            </a:r>
          </a:p>
          <a:p>
            <a:pPr>
              <a:lnSpc>
                <a:spcPct val="110000"/>
              </a:lnSpc>
            </a:pPr>
            <a:r>
              <a:rPr lang="es-ES" dirty="0"/>
              <a:t>Completar tramo 2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1 campo nuevo</a:t>
            </a:r>
          </a:p>
          <a:p>
            <a:pPr>
              <a:lnSpc>
                <a:spcPct val="110000"/>
              </a:lnSpc>
            </a:pPr>
            <a:r>
              <a:rPr lang="es-ES" dirty="0"/>
              <a:t>Nuevo tramo 4</a:t>
            </a:r>
          </a:p>
          <a:p>
            <a:pPr lvl="1">
              <a:lnSpc>
                <a:spcPct val="110000"/>
              </a:lnSpc>
            </a:pPr>
            <a:r>
              <a:rPr lang="es-ES" dirty="0"/>
              <a:t>Con 2 campos</a:t>
            </a:r>
          </a:p>
          <a:p>
            <a:pPr>
              <a:lnSpc>
                <a:spcPct val="110000"/>
              </a:lnSpc>
            </a:pPr>
            <a:r>
              <a:rPr lang="es-ES" dirty="0"/>
              <a:t>2 nuevas salidas de líneas, para Chamberlain y Pando</a:t>
            </a:r>
          </a:p>
          <a:p>
            <a:pPr>
              <a:lnSpc>
                <a:spcPct val="110000"/>
              </a:lnSpc>
            </a:pPr>
            <a:r>
              <a:rPr lang="es-ES" dirty="0"/>
              <a:t>Reactores de línea</a:t>
            </a:r>
          </a:p>
          <a:p>
            <a:pPr>
              <a:lnSpc>
                <a:spcPct val="110000"/>
              </a:lnSpc>
            </a:pPr>
            <a:r>
              <a:rPr lang="es-ES" dirty="0"/>
              <a:t>Nueva sección de transformador (T1)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7812F3-5B6B-FBAE-41DE-07B2199990C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928" y="1825625"/>
            <a:ext cx="5076371" cy="42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29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25C61-D564-4017-614A-524C5535D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78C7DA6-E4B9-3CA8-6857-CFEDA60B3B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4F4D03-D33B-699B-3274-AB68FE26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Licitación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7A81EF-2C49-E2C9-54DD-EEED3537E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0C5BC5BF-85D8-ED32-E51A-D77117549DDE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3531774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219B6A2-CD10-59F2-8581-4D9A40DF28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AEDB6062-FAB1-A507-62AF-48D5A634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Alcance de la Licitación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C9244A2-6A17-2C23-7D03-F76D546D798D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F5B0FD7-FDB3-4C24-0E8C-3F0E21861245}"/>
              </a:ext>
            </a:extLst>
          </p:cNvPr>
          <p:cNvSpPr/>
          <p:nvPr/>
        </p:nvSpPr>
        <p:spPr>
          <a:xfrm>
            <a:off x="1035005" y="5387751"/>
            <a:ext cx="10134661" cy="840120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 cap="rnd">
            <a:noFill/>
            <a:prstDash val="solid"/>
            <a:round/>
          </a:ln>
        </p:spPr>
        <p:txBody>
          <a:bodyPr anchor="ctr" anchorCtr="0"/>
          <a:lstStyle/>
          <a:p>
            <a:pPr algn="ctr"/>
            <a:r>
              <a:rPr lang="es-ES" dirty="0">
                <a:solidFill>
                  <a:srgbClr val="0061AF"/>
                </a:solidFill>
                <a:latin typeface="72 Black" panose="020B0A04030603020204" pitchFamily="34" charset="0"/>
                <a:ea typeface="Fieldwork 1"/>
                <a:cs typeface="72 Black" panose="020B0A04030603020204" pitchFamily="34" charset="0"/>
                <a:sym typeface="Fieldwork 1"/>
              </a:rPr>
              <a:t>Modalidad de Ejecución:</a:t>
            </a:r>
            <a:r>
              <a:rPr lang="es-ES" dirty="0">
                <a:solidFill>
                  <a:srgbClr val="0061AF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rPr>
              <a:t> Inversión estructurada bajo modalidad llave en mano, única licitación con tres ítems de adjudicación independiente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A5CCC14B-4094-59EE-FBAF-621285B52277}"/>
              </a:ext>
            </a:extLst>
          </p:cNvPr>
          <p:cNvGrpSpPr/>
          <p:nvPr/>
        </p:nvGrpSpPr>
        <p:grpSpPr>
          <a:xfrm>
            <a:off x="1035005" y="1849928"/>
            <a:ext cx="10134661" cy="840120"/>
            <a:chOff x="1023441" y="3958128"/>
            <a:chExt cx="10134661" cy="840120"/>
          </a:xfrm>
        </p:grpSpPr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45E3AE8C-3EC0-8E1D-BDBD-E46E227B6C84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Líneas de 500 kV:</a:t>
              </a:r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 Doble terna entre Chamberlain,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Pando y Cardal (aproximadamente 263 km)</a:t>
              </a: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0CF96B83-0641-71DA-77B6-C5AF80B56DE3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1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93D7A04F-9C97-5195-29AF-A75C7B04C35F}"/>
              </a:ext>
            </a:extLst>
          </p:cNvPr>
          <p:cNvGrpSpPr/>
          <p:nvPr/>
        </p:nvGrpSpPr>
        <p:grpSpPr>
          <a:xfrm>
            <a:off x="1035005" y="3029202"/>
            <a:ext cx="10134661" cy="840120"/>
            <a:chOff x="1023441" y="3958128"/>
            <a:chExt cx="10134661" cy="840120"/>
          </a:xfrm>
        </p:grpSpPr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7D802922-2ECB-DEAA-D17F-21B25AAC2838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Nueva Subestación Pando 500 kV: </a:t>
              </a:r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Incluido suministro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de Sistemas de Transformación 500 / 150 kV</a:t>
              </a:r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F3472801-B464-2ED4-03BA-9E007C98C7A5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2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200A86AA-F026-976A-8E52-A6720ACBF4E7}"/>
              </a:ext>
            </a:extLst>
          </p:cNvPr>
          <p:cNvGrpSpPr/>
          <p:nvPr/>
        </p:nvGrpSpPr>
        <p:grpSpPr>
          <a:xfrm>
            <a:off x="1035005" y="4208476"/>
            <a:ext cx="10134661" cy="840120"/>
            <a:chOff x="1023441" y="3958128"/>
            <a:chExt cx="10134661" cy="840120"/>
          </a:xfrm>
        </p:grpSpPr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89F5F119-F980-E46C-2FE0-6C4220BCDB66}"/>
                </a:ext>
              </a:extLst>
            </p:cNvPr>
            <p:cNvSpPr/>
            <p:nvPr/>
          </p:nvSpPr>
          <p:spPr>
            <a:xfrm>
              <a:off x="1023441" y="3958128"/>
              <a:ext cx="7358559" cy="840120"/>
            </a:xfrm>
            <a:prstGeom prst="roundRect">
              <a:avLst>
                <a:gd name="adj" fmla="val 50000"/>
              </a:avLst>
            </a:prstGeom>
            <a:noFill/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lvl="1"/>
              <a:r>
                <a:rPr lang="es-ES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Ampliaciones en Subestaciones de 500 kV: </a:t>
              </a:r>
            </a:p>
            <a:p>
              <a:pPr lvl="1"/>
              <a:r>
                <a:rPr lang="es-ES" dirty="0">
                  <a:solidFill>
                    <a:schemeClr val="bg1"/>
                  </a:solidFill>
                  <a:latin typeface="72" panose="020B0503030000000003" pitchFamily="34" charset="0"/>
                  <a:ea typeface="Fieldwork 1"/>
                  <a:cs typeface="72" panose="020B0503030000000003" pitchFamily="34" charset="0"/>
                  <a:sym typeface="Fieldwork 1"/>
                </a:rPr>
                <a:t>Nuevos tramos en Chamberlain y Cardal</a:t>
              </a:r>
            </a:p>
          </p:txBody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07EE0BE3-2323-E85C-CC00-16B5B39197AB}"/>
                </a:ext>
              </a:extLst>
            </p:cNvPr>
            <p:cNvSpPr/>
            <p:nvPr/>
          </p:nvSpPr>
          <p:spPr>
            <a:xfrm>
              <a:off x="7673043" y="3958128"/>
              <a:ext cx="3485059" cy="840120"/>
            </a:xfrm>
            <a:prstGeom prst="roundRect">
              <a:avLst>
                <a:gd name="adj" fmla="val 50000"/>
              </a:avLst>
            </a:prstGeom>
            <a:solidFill>
              <a:srgbClr val="F99637"/>
            </a:solidFill>
            <a:ln w="57150" cap="rnd">
              <a:solidFill>
                <a:srgbClr val="F99637"/>
              </a:solidFill>
              <a:prstDash val="solid"/>
              <a:round/>
            </a:ln>
          </p:spPr>
          <p:txBody>
            <a:bodyPr anchor="ctr" anchorCtr="0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  <a:latin typeface="72 Black" panose="020B0A04030603020204" pitchFamily="34" charset="0"/>
                  <a:ea typeface="Fieldwork 1"/>
                  <a:cs typeface="72 Black" panose="020B0A04030603020204" pitchFamily="34" charset="0"/>
                  <a:sym typeface="Fieldwork 1"/>
                </a:rPr>
                <a:t>Ítem 3</a:t>
              </a:r>
              <a:endParaRPr lang="es-ES" sz="2400" dirty="0">
                <a:solidFill>
                  <a:schemeClr val="bg1"/>
                </a:solidFill>
                <a:latin typeface="72" panose="020B0503030000000003" pitchFamily="34" charset="0"/>
                <a:ea typeface="Fieldwork 1"/>
                <a:cs typeface="72" panose="020B0503030000000003" pitchFamily="34" charset="0"/>
                <a:sym typeface="Fieldwork 1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1128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29F45-C489-E41D-9C08-4FAEFDBF2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71A1717-2242-03AF-EB51-154B5D6DF1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5797F82D-71A4-4574-CBB8-FAEF9084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UY" b="0" dirty="0">
                <a:solidFill>
                  <a:srgbClr val="F99637"/>
                </a:solidFill>
                <a:latin typeface="72 Black"/>
              </a:rPr>
              <a:t>Licitación Financiamiento</a:t>
            </a:r>
            <a:endParaRPr lang="en-U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E0EF0FE-D636-BF36-2CA7-3600500B1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Criterio Licitación Pública.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Financiamiento en proceso de gestión con BID y BEI. </a:t>
            </a:r>
            <a:endParaRPr lang="es-ES" sz="18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Las disposiciones del financiador que resulten aplicables a la ejecución de las Obras serán incorporadas al Contrato y/o comunicados al Contratista de conformidad con los mecanismos contractualmente previstos.</a:t>
            </a:r>
          </a:p>
          <a:p>
            <a:pPr>
              <a:buFont typeface="Wingdings" panose="05000000000000000000" pitchFamily="2" charset="2"/>
              <a:buChar char="§"/>
            </a:pPr>
            <a:endParaRPr lang="es-UY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70E4EC2-3322-4072-338F-41B9A6200919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1277554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7D5C8-41F3-4650-A412-DF450C98C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D5253B5-2EA3-FAE2-341A-6FEC1A6F48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B5615BF4-8EFB-CF03-BCE7-C742F373B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Publicación y Plazos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2507DA07-AF23-D1BC-F4D2-3766E335F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96" y="1528747"/>
            <a:ext cx="10515600" cy="4351338"/>
          </a:xfrm>
        </p:spPr>
        <p:txBody>
          <a:bodyPr/>
          <a:lstStyle/>
          <a:p>
            <a:r>
              <a:rPr lang="es-ES" b="1" dirty="0"/>
              <a:t>Data Room: </a:t>
            </a:r>
            <a:r>
              <a:rPr lang="es-ES" dirty="0"/>
              <a:t>07 de setiembre</a:t>
            </a:r>
          </a:p>
          <a:p>
            <a:r>
              <a:rPr lang="es-ES" b="1" dirty="0"/>
              <a:t>Publicación: </a:t>
            </a:r>
            <a:r>
              <a:rPr lang="es-ES" dirty="0"/>
              <a:t>10 de setiembre</a:t>
            </a:r>
          </a:p>
          <a:p>
            <a:r>
              <a:rPr lang="es-ES" b="1" dirty="0"/>
              <a:t>Apertura de Ofertas</a:t>
            </a:r>
            <a:r>
              <a:rPr lang="es-ES" dirty="0"/>
              <a:t>: 25 de enero de 2027</a:t>
            </a:r>
          </a:p>
          <a:p>
            <a:r>
              <a:rPr lang="es-ES" b="1" dirty="0"/>
              <a:t>Contrato operativo: </a:t>
            </a:r>
            <a:r>
              <a:rPr lang="es-ES" dirty="0"/>
              <a:t>15 de noviembre 2027</a:t>
            </a:r>
          </a:p>
          <a:p>
            <a:endParaRPr lang="es-ES" dirty="0"/>
          </a:p>
          <a:p>
            <a:r>
              <a:rPr lang="es-ES" b="1" dirty="0"/>
              <a:t>Anticipos</a:t>
            </a:r>
            <a:r>
              <a:rPr lang="es-ES" dirty="0"/>
              <a:t>: Una vez firmado el contrato, está previsto para cada uno de los ítems un anticipo del 10% de los suministros.</a:t>
            </a:r>
            <a:endParaRPr lang="es-ES" b="1" dirty="0"/>
          </a:p>
          <a:p>
            <a:endParaRPr lang="es-ES" dirty="0"/>
          </a:p>
          <a:p>
            <a:endParaRPr lang="es-UY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865F2898-C702-E83E-8216-16F274D8BE8B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1458774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530B0-0D8E-840D-9164-BF5A21B5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F88855-243F-3F83-8637-0897C9DA8C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DD32EEAC-D402-DD85-2159-5171D3C2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65125"/>
            <a:ext cx="11539535" cy="1349375"/>
          </a:xfrm>
        </p:spPr>
        <p:txBody>
          <a:bodyPr>
            <a:normAutofit/>
          </a:bodyPr>
          <a:lstStyle/>
          <a:p>
            <a:r>
              <a:rPr lang="es-UY" b="0" dirty="0">
                <a:solidFill>
                  <a:srgbClr val="F99637"/>
                </a:solidFill>
                <a:latin typeface="72 Black"/>
              </a:rPr>
              <a:t>Plazos de Ejecución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67A9715-5C22-E52D-0454-E213BD95C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063"/>
            <a:ext cx="10515600" cy="411321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,sans-serif" panose="05000000000000000000" pitchFamily="2" charset="2"/>
              <a:buChar char="§"/>
            </a:pPr>
            <a:r>
              <a:rPr lang="es-ES" b="1" dirty="0"/>
              <a:t>ITEM 1: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1 circuito Cardal-Pando 500 kV (plazo 36 meses) 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2 total de la obra. (plazo 60 meses) </a:t>
            </a:r>
          </a:p>
          <a:p>
            <a:pPr>
              <a:buFont typeface="Wingdings,sans-serif" panose="05000000000000000000" pitchFamily="2" charset="2"/>
              <a:buChar char="§"/>
            </a:pPr>
            <a:r>
              <a:rPr lang="es-ES" b="1" dirty="0"/>
              <a:t>ITEM 2</a:t>
            </a:r>
            <a:r>
              <a:rPr lang="es-ES" dirty="0"/>
              <a:t> (Pando 500kV):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1 Tramo 2 completo y barras 1 y 2 tendidas. (plazo 36 meses) 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2 total de la obra. (plazo 42 meses)</a:t>
            </a:r>
          </a:p>
          <a:p>
            <a:pPr>
              <a:buFont typeface="Wingdings,sans-serif" panose="05000000000000000000" pitchFamily="2" charset="2"/>
              <a:buChar char="§"/>
            </a:pPr>
            <a:r>
              <a:rPr lang="es-ES" b="1" dirty="0"/>
              <a:t>ITEM 3</a:t>
            </a:r>
            <a:r>
              <a:rPr lang="es-ES" dirty="0"/>
              <a:t>: 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1 Ampliación Cardal 500 kV (plazo 36 meses) </a:t>
            </a:r>
          </a:p>
          <a:p>
            <a:pPr lvl="1">
              <a:buFont typeface="Wingdings,sans-serif" panose="05000000000000000000" pitchFamily="2" charset="2"/>
              <a:buChar char="§"/>
            </a:pPr>
            <a:r>
              <a:rPr lang="es-ES" dirty="0"/>
              <a:t>Etapa 2 Ampliación Chamberlain 500 kV. (plazo 42 meses) 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7E18A270-6717-3BE2-5860-12381A238D4C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28067309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34EBA-4A22-EB14-9AB1-8A65C9A9E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27C44FE-9C82-5238-0290-A41F54793B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8C9B4B3-63FE-B49C-CB86-66A5FF899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65125"/>
            <a:ext cx="11539535" cy="1349375"/>
          </a:xfrm>
        </p:spPr>
        <p:txBody>
          <a:bodyPr>
            <a:normAutofit/>
          </a:bodyPr>
          <a:lstStyle/>
          <a:p>
            <a:r>
              <a:rPr lang="es-UY" b="0" dirty="0">
                <a:solidFill>
                  <a:srgbClr val="F99637"/>
                </a:solidFill>
                <a:latin typeface="72 Black"/>
              </a:rPr>
              <a:t>Antecedentes </a:t>
            </a:r>
            <a:r>
              <a:rPr lang="es-UY" b="0">
                <a:solidFill>
                  <a:srgbClr val="F99637"/>
                </a:solidFill>
                <a:latin typeface="72 Black"/>
              </a:rPr>
              <a:t>técnicos</a:t>
            </a:r>
            <a:r>
              <a:rPr lang="es-UY" b="0" dirty="0">
                <a:solidFill>
                  <a:srgbClr val="F99637"/>
                </a:solidFill>
                <a:latin typeface="72 Black"/>
              </a:rPr>
              <a:t> de los oferentes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C04E8F3-DD09-D12F-9CD7-BA5A6FB48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063"/>
            <a:ext cx="10515600" cy="411321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,sans-serif" panose="05000000000000000000" pitchFamily="2" charset="2"/>
              <a:buChar char="§"/>
            </a:pPr>
            <a:r>
              <a:rPr lang="es-ES" dirty="0">
                <a:latin typeface="72"/>
              </a:rPr>
              <a:t> </a:t>
            </a:r>
            <a:r>
              <a:rPr lang="es-ES" b="1" dirty="0">
                <a:latin typeface="Arial"/>
                <a:cs typeface="Arial"/>
              </a:rPr>
              <a:t>ITEM 1: Líneas 500 kV</a:t>
            </a:r>
            <a:endParaRPr lang="es-UY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s-ES" sz="2800" b="1" dirty="0">
                <a:latin typeface="72"/>
              </a:rPr>
              <a:t>Ingeniería:</a:t>
            </a:r>
            <a:r>
              <a:rPr lang="es-ES" dirty="0">
                <a:latin typeface="72"/>
              </a:rPr>
              <a:t> </a:t>
            </a:r>
            <a:r>
              <a:rPr lang="es" dirty="0">
                <a:latin typeface="Arial"/>
                <a:cs typeface="Arial"/>
              </a:rPr>
              <a:t>haber realizado en los últimos 10 años tareas de diseño e ingeniería de 3 proyectos de líneas aéreas de al menos 150 km de longitud y de nivel de tensión 400 kV.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sz="2800" b="1" dirty="0">
                <a:latin typeface="72"/>
              </a:rPr>
              <a:t>Obras:</a:t>
            </a:r>
            <a:r>
              <a:rPr lang="es-ES" dirty="0">
                <a:latin typeface="72"/>
              </a:rPr>
              <a:t> </a:t>
            </a:r>
            <a:r>
              <a:rPr lang="es-ES" dirty="0">
                <a:latin typeface="Arial"/>
                <a:cs typeface="Arial"/>
              </a:rPr>
              <a:t>haber construido en los últimos 15 años, al menos 200 km de líneas aéreas de 400 kV o tensión superior utilizando estructuras metálicas reticuladas.</a:t>
            </a:r>
            <a:endParaRPr lang="es-ES" dirty="0"/>
          </a:p>
          <a:p>
            <a:pPr>
              <a:buFont typeface="Wingdings" panose="05000000000000000000" pitchFamily="2" charset="2"/>
              <a:buChar char="§"/>
            </a:pPr>
            <a:endParaRPr lang="es-UY" dirty="0">
              <a:latin typeface="72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015ED41-ECFD-C07E-AA03-3C091D5C191F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26584943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F5DB9-4BF7-611D-DDC0-FD0A4CF8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CC43583E-1F3C-3E6C-2EB4-EE92FFF9BE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4D20A49E-CCED-BF3B-A9EC-61585CA7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65125"/>
            <a:ext cx="11539535" cy="1349375"/>
          </a:xfrm>
        </p:spPr>
        <p:txBody>
          <a:bodyPr>
            <a:normAutofit/>
          </a:bodyPr>
          <a:lstStyle/>
          <a:p>
            <a:r>
              <a:rPr lang="es-UY" b="0" dirty="0">
                <a:solidFill>
                  <a:srgbClr val="F99637"/>
                </a:solidFill>
                <a:latin typeface="72 Black"/>
              </a:rPr>
              <a:t>Antecedentes </a:t>
            </a:r>
            <a:r>
              <a:rPr lang="es-UY" b="0">
                <a:solidFill>
                  <a:srgbClr val="F99637"/>
                </a:solidFill>
                <a:latin typeface="72 Black"/>
              </a:rPr>
              <a:t>técnicos</a:t>
            </a:r>
            <a:r>
              <a:rPr lang="es-UY" b="0" dirty="0">
                <a:solidFill>
                  <a:srgbClr val="F99637"/>
                </a:solidFill>
                <a:latin typeface="72 Black"/>
              </a:rPr>
              <a:t> de los oferentes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11E7FF3-13DD-00A5-981A-6BCEE4D27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3543"/>
            <a:ext cx="10515600" cy="453564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,sans-serif" panose="05000000000000000000" pitchFamily="2" charset="2"/>
              <a:buChar char="§"/>
            </a:pPr>
            <a:r>
              <a:rPr lang="es-ES" b="1" dirty="0">
                <a:latin typeface="Arial"/>
                <a:cs typeface="Arial"/>
              </a:rPr>
              <a:t>ITEM 2 y 3: Subestación Pando 500 kV y Ampliaciones</a:t>
            </a:r>
          </a:p>
          <a:p>
            <a:pPr>
              <a:buFont typeface="Wingdings,sans-serif" panose="05000000000000000000" pitchFamily="2" charset="2"/>
              <a:buChar char="§"/>
            </a:pPr>
            <a:endParaRPr lang="es-ES" b="1" dirty="0">
              <a:latin typeface="Arial"/>
              <a:cs typeface="Arial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s-ES" sz="2800" b="1" dirty="0">
                <a:latin typeface="72"/>
              </a:rPr>
              <a:t>Ingeniería:</a:t>
            </a:r>
            <a:r>
              <a:rPr lang="es-ES" dirty="0">
                <a:latin typeface="72"/>
              </a:rPr>
              <a:t> </a:t>
            </a:r>
            <a:r>
              <a:rPr lang="es-ES" dirty="0">
                <a:latin typeface="Arial"/>
                <a:cs typeface="Arial"/>
              </a:rPr>
              <a:t>Oferente o Subcontratista 6 secciones de maniobra tipo </a:t>
            </a:r>
            <a:r>
              <a:rPr lang="es-ES" dirty="0" err="1">
                <a:latin typeface="Arial"/>
                <a:cs typeface="Arial"/>
              </a:rPr>
              <a:t>AIS</a:t>
            </a:r>
            <a:r>
              <a:rPr lang="es-ES" dirty="0">
                <a:latin typeface="Arial"/>
                <a:cs typeface="Arial"/>
              </a:rPr>
              <a:t> de salida de línea o transformador de tensión mayor o igual a 132 kV en los últimos 15 años</a:t>
            </a:r>
            <a:r>
              <a:rPr lang="es-UY" dirty="0">
                <a:latin typeface="72"/>
                <a:cs typeface="Arial"/>
              </a:rPr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UY" dirty="0">
              <a:latin typeface="72"/>
              <a:cs typeface="Arial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s-ES" sz="2800" b="1" dirty="0">
                <a:latin typeface="72"/>
              </a:rPr>
              <a:t>Obras:</a:t>
            </a:r>
            <a:r>
              <a:rPr lang="es-ES" sz="2800" dirty="0">
                <a:latin typeface="72"/>
              </a:rPr>
              <a:t> </a:t>
            </a:r>
            <a:r>
              <a:rPr lang="es-UY" sz="2800" dirty="0">
                <a:latin typeface="Arial"/>
                <a:cs typeface="Arial"/>
              </a:rPr>
              <a:t> </a:t>
            </a:r>
            <a:r>
              <a:rPr lang="es-ES" dirty="0">
                <a:latin typeface="Arial"/>
                <a:cs typeface="Arial"/>
              </a:rPr>
              <a:t>Oferente haber realizado 6 secciones de maniobra tipo </a:t>
            </a:r>
            <a:r>
              <a:rPr lang="es-ES" dirty="0" err="1">
                <a:latin typeface="Arial"/>
                <a:cs typeface="Arial"/>
              </a:rPr>
              <a:t>AIS</a:t>
            </a:r>
            <a:r>
              <a:rPr lang="es-ES" dirty="0">
                <a:latin typeface="Arial"/>
                <a:cs typeface="Arial"/>
              </a:rPr>
              <a:t> de salida de línea o transformador de tensión mayor o igual a 132 kV en los últimos 15 años</a:t>
            </a:r>
            <a:r>
              <a:rPr lang="es-UY" dirty="0">
                <a:latin typeface="Arial"/>
                <a:cs typeface="Arial"/>
              </a:rPr>
              <a:t>.</a:t>
            </a:r>
            <a:r>
              <a:rPr lang="es-UY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s-UY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UY" dirty="0">
              <a:latin typeface="72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D8E2ABD-6DDA-9300-8A32-71AC81998649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22281414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E45BF-39DD-4426-406C-4F3ABA43C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A2A1ACE-A4F9-8D31-7179-70F346BEF7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660"/>
            <a:ext cx="12192000" cy="677668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1837E877-FAF1-D7B3-4A99-D5965632C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rgbClr val="F99637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Componente Nacional de la Inversión</a:t>
            </a:r>
            <a:endParaRPr lang="es-UY">
              <a:solidFill>
                <a:srgbClr val="F99637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5FA3515-518D-C5AD-8EC8-8862094A8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En proceso de definición con el </a:t>
            </a:r>
            <a:r>
              <a:rPr lang="es-ES" dirty="0" err="1"/>
              <a:t>MIEM</a:t>
            </a:r>
            <a:endParaRPr lang="es-ES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b="1" dirty="0"/>
              <a:t>Mano de Obra Nacional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b="1" dirty="0"/>
              <a:t>Bienes de Capital</a:t>
            </a:r>
          </a:p>
          <a:p>
            <a:pPr>
              <a:buFont typeface="Wingdings" panose="05000000000000000000" pitchFamily="2" charset="2"/>
              <a:buChar char="§"/>
            </a:pPr>
            <a:endParaRPr lang="es-UY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48C6858A-007B-4870-488F-128D1FCC8801}"/>
              </a:ext>
            </a:extLst>
          </p:cNvPr>
          <p:cNvSpPr/>
          <p:nvPr/>
        </p:nvSpPr>
        <p:spPr>
          <a:xfrm>
            <a:off x="11176002" y="6223002"/>
            <a:ext cx="736625" cy="335066"/>
          </a:xfrm>
          <a:custGeom>
            <a:avLst/>
            <a:gdLst/>
            <a:ahLst/>
            <a:cxnLst/>
            <a:rect l="l" t="t" r="r" b="b"/>
            <a:pathLst>
              <a:path w="1104937" h="502599">
                <a:moveTo>
                  <a:pt x="0" y="0"/>
                </a:moveTo>
                <a:lnTo>
                  <a:pt x="1104937" y="0"/>
                </a:lnTo>
                <a:lnTo>
                  <a:pt x="1104937" y="502599"/>
                </a:lnTo>
                <a:lnTo>
                  <a:pt x="0" y="5025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800"/>
          </a:p>
        </p:txBody>
      </p:sp>
    </p:spTree>
    <p:extLst>
      <p:ext uri="{BB962C8B-B14F-4D97-AF65-F5344CB8AC3E}">
        <p14:creationId xmlns:p14="http://schemas.microsoft.com/office/powerpoint/2010/main" val="2428712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FDDBA-7735-8C06-8292-5DDC352A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3D11407-43D5-FE40-33E0-6DE1BF0416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72656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601F958-3A0D-8E64-DD0D-0DB33D67A6C0}"/>
              </a:ext>
            </a:extLst>
          </p:cNvPr>
          <p:cNvSpPr/>
          <p:nvPr/>
        </p:nvSpPr>
        <p:spPr>
          <a:xfrm>
            <a:off x="1280008" y="1145556"/>
            <a:ext cx="9631985" cy="4566889"/>
          </a:xfrm>
          <a:custGeom>
            <a:avLst/>
            <a:gdLst/>
            <a:ahLst/>
            <a:cxnLst/>
            <a:rect l="l" t="t" r="r" b="b"/>
            <a:pathLst>
              <a:path w="14447977" h="6850334">
                <a:moveTo>
                  <a:pt x="0" y="0"/>
                </a:moveTo>
                <a:lnTo>
                  <a:pt x="14447976" y="0"/>
                </a:lnTo>
                <a:lnTo>
                  <a:pt x="14447976" y="6850334"/>
                </a:lnTo>
                <a:lnTo>
                  <a:pt x="0" y="6850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120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8E26A28-427A-6CE5-69D2-8F431E513E15}"/>
              </a:ext>
            </a:extLst>
          </p:cNvPr>
          <p:cNvSpPr/>
          <p:nvPr/>
        </p:nvSpPr>
        <p:spPr>
          <a:xfrm>
            <a:off x="4936296" y="2539539"/>
            <a:ext cx="2319409" cy="1055023"/>
          </a:xfrm>
          <a:custGeom>
            <a:avLst/>
            <a:gdLst/>
            <a:ahLst/>
            <a:cxnLst/>
            <a:rect l="l" t="t" r="r" b="b"/>
            <a:pathLst>
              <a:path w="3479114" h="1582535">
                <a:moveTo>
                  <a:pt x="0" y="0"/>
                </a:moveTo>
                <a:lnTo>
                  <a:pt x="3479114" y="0"/>
                </a:lnTo>
                <a:lnTo>
                  <a:pt x="3479114" y="1582534"/>
                </a:lnTo>
                <a:lnTo>
                  <a:pt x="0" y="1582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UY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7152E5A-C977-DD82-AC6A-E468750E30AE}"/>
              </a:ext>
            </a:extLst>
          </p:cNvPr>
          <p:cNvSpPr txBox="1"/>
          <p:nvPr/>
        </p:nvSpPr>
        <p:spPr>
          <a:xfrm>
            <a:off x="4157018" y="3800305"/>
            <a:ext cx="3877965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Y" sz="2800">
                <a:solidFill>
                  <a:srgbClr val="FEFEFE"/>
                </a:solidFill>
                <a:latin typeface="Fieldwork 1" panose="020B0604020202020204" charset="0"/>
                <a:ea typeface="Fieldwork 3"/>
                <a:cs typeface="Fieldwork 3"/>
                <a:sym typeface="Fieldwork 3"/>
              </a:rPr>
              <a:t>Avanzamos con energía</a:t>
            </a:r>
          </a:p>
        </p:txBody>
      </p:sp>
    </p:spTree>
    <p:extLst>
      <p:ext uri="{BB962C8B-B14F-4D97-AF65-F5344CB8AC3E}">
        <p14:creationId xmlns:p14="http://schemas.microsoft.com/office/powerpoint/2010/main" val="18448761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7585</TotalTime>
  <Words>1865</Words>
  <Application>Microsoft Office PowerPoint</Application>
  <PresentationFormat>Panorámica</PresentationFormat>
  <Paragraphs>290</Paragraphs>
  <Slides>47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60" baseType="lpstr">
      <vt:lpstr>72</vt:lpstr>
      <vt:lpstr>72 Black</vt:lpstr>
      <vt:lpstr>72 Condensed</vt:lpstr>
      <vt:lpstr>Aptos</vt:lpstr>
      <vt:lpstr>Arial</vt:lpstr>
      <vt:lpstr>Calibri</vt:lpstr>
      <vt:lpstr>Codec Pro</vt:lpstr>
      <vt:lpstr>Codec Pro Ultra-Bold</vt:lpstr>
      <vt:lpstr>Fieldwork 1</vt:lpstr>
      <vt:lpstr>Fieldwork 2</vt:lpstr>
      <vt:lpstr>Wingdings</vt:lpstr>
      <vt:lpstr>Wingdings,sans-serif</vt:lpstr>
      <vt:lpstr>Tema de Office</vt:lpstr>
      <vt:lpstr>Presentación de PowerPoint</vt:lpstr>
      <vt:lpstr>Presentación de PowerPoint</vt:lpstr>
      <vt:lpstr>Presentación de PowerPoint</vt:lpstr>
      <vt:lpstr>Proyecto Tercer Corredor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Saturación técnica de red existente</vt:lpstr>
      <vt:lpstr>Presentación de PowerPoint</vt:lpstr>
      <vt:lpstr>Presentación de PowerPoint</vt:lpstr>
      <vt:lpstr>Presentación de PowerPoint</vt:lpstr>
      <vt:lpstr>Vulnerable ante contingencias </vt:lpstr>
      <vt:lpstr>Presentación de PowerPoint</vt:lpstr>
      <vt:lpstr>Exposición a contingencias</vt:lpstr>
      <vt:lpstr>Eventos de Salida Simultáneas de Líneas de 500 kV</vt:lpstr>
      <vt:lpstr>Eventos de Caídas de Torres</vt:lpstr>
      <vt:lpstr>Limitación instalación grandes demandas </vt:lpstr>
      <vt:lpstr>Presentación de PowerPoint</vt:lpstr>
      <vt:lpstr>Presentación de PowerPoint</vt:lpstr>
      <vt:lpstr>Riesgos de Inacción</vt:lpstr>
      <vt:lpstr>Presentación de PowerPoint</vt:lpstr>
      <vt:lpstr>Alcance del Proyecto</vt:lpstr>
      <vt:lpstr>Alcance del Proyecto</vt:lpstr>
      <vt:lpstr>Líneas de 500 kV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Subestación Pando 500 kV</vt:lpstr>
      <vt:lpstr>Presentación de PowerPoint</vt:lpstr>
      <vt:lpstr>Presentación de PowerPoint</vt:lpstr>
      <vt:lpstr>Presentación de PowerPoint</vt:lpstr>
      <vt:lpstr>Ampliaciones Cardal y Chamberlain</vt:lpstr>
      <vt:lpstr>Presentación de PowerPoint</vt:lpstr>
      <vt:lpstr>Presentación de PowerPoint</vt:lpstr>
      <vt:lpstr>Licitación</vt:lpstr>
      <vt:lpstr>Alcance de la Licitación</vt:lpstr>
      <vt:lpstr>Licitación Financiamiento</vt:lpstr>
      <vt:lpstr>Publicación y Plazos</vt:lpstr>
      <vt:lpstr>Plazos de Ejecución</vt:lpstr>
      <vt:lpstr>Antecedentes técnicos de los oferentes</vt:lpstr>
      <vt:lpstr>Antecedentes técnicos de los oferentes</vt:lpstr>
      <vt:lpstr>Componente Nacional de la Inversión</vt:lpstr>
      <vt:lpstr>Presentación de PowerPoint</vt:lpstr>
    </vt:vector>
  </TitlesOfParts>
  <Company>U.T.E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Bergalli, Pablo</dc:creator>
  <cp:lastModifiedBy>Tio Hebech, Santiago</cp:lastModifiedBy>
  <cp:revision>6</cp:revision>
  <dcterms:created xsi:type="dcterms:W3CDTF">2026-05-26T10:13:58Z</dcterms:created>
  <dcterms:modified xsi:type="dcterms:W3CDTF">2026-09-09T13:13:31Z</dcterms:modified>
</cp:coreProperties>
</file>